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4" r:id="rId6"/>
    <p:sldId id="265" r:id="rId7"/>
    <p:sldId id="275" r:id="rId8"/>
    <p:sldId id="282" r:id="rId9"/>
    <p:sldId id="279" r:id="rId10"/>
    <p:sldId id="283" r:id="rId11"/>
    <p:sldId id="288" r:id="rId12"/>
    <p:sldId id="277" r:id="rId13"/>
    <p:sldId id="278" r:id="rId14"/>
    <p:sldId id="280" r:id="rId15"/>
    <p:sldId id="267" r:id="rId16"/>
    <p:sldId id="268" r:id="rId17"/>
    <p:sldId id="284" r:id="rId18"/>
    <p:sldId id="285" r:id="rId19"/>
    <p:sldId id="286" r:id="rId20"/>
    <p:sldId id="287" r:id="rId21"/>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1AB710D-9E33-4916-8920-E1EC08FBC09A}" type="datetimeFigureOut">
              <a:rPr lang="es-PE" smtClean="0"/>
              <a:t>03/10/2013</a:t>
            </a:fld>
            <a:endParaRPr lang="es-PE"/>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PE"/>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FD3D840-50C7-41BD-937B-B427AC80822E}" type="slidenum">
              <a:rPr lang="es-PE" smtClean="0"/>
              <a:t>‹Nº›</a:t>
            </a:fld>
            <a:endParaRPr lang="es-PE"/>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1AB710D-9E33-4916-8920-E1EC08FBC09A}" type="datetimeFigureOut">
              <a:rPr lang="es-PE" smtClean="0"/>
              <a:t>03/10/2013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FD3D840-50C7-41BD-937B-B427AC80822E}" type="slidenum">
              <a:rPr lang="es-PE" smtClean="0"/>
              <a:t>‹Nº›</a:t>
            </a:fld>
            <a:endParaRPr lang="es-P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1AB710D-9E33-4916-8920-E1EC08FBC09A}" type="datetimeFigureOut">
              <a:rPr lang="es-PE" smtClean="0"/>
              <a:t>03/10/2013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FD3D840-50C7-41BD-937B-B427AC80822E}" type="slidenum">
              <a:rPr lang="es-PE" smtClean="0"/>
              <a:t>‹Nº›</a:t>
            </a:fld>
            <a:endParaRPr lang="es-P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81AB710D-9E33-4916-8920-E1EC08FBC09A}" type="datetimeFigureOut">
              <a:rPr lang="es-PE" smtClean="0"/>
              <a:t>03/10/2013</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BFD3D840-50C7-41BD-937B-B427AC80822E}" type="slidenum">
              <a:rPr lang="es-PE" smtClean="0"/>
              <a:t>‹Nº›</a:t>
            </a:fld>
            <a:endParaRPr lang="es-PE"/>
          </a:p>
        </p:txBody>
      </p:sp>
      <p:sp>
        <p:nvSpPr>
          <p:cNvPr id="9" name="Content Placeholder 8"/>
          <p:cNvSpPr>
            <a:spLocks noGrp="1"/>
          </p:cNvSpPr>
          <p:nvPr>
            <p:ph sz="quarter" idx="13"/>
          </p:nvPr>
        </p:nvSpPr>
        <p:spPr>
          <a:xfrm>
            <a:off x="1042416" y="2313432"/>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1AB710D-9E33-4916-8920-E1EC08FBC09A}" type="datetimeFigureOut">
              <a:rPr lang="es-PE" smtClean="0"/>
              <a:t>03/10/2013</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BFD3D840-50C7-41BD-937B-B427AC80822E}" type="slidenum">
              <a:rPr lang="es-PE" smtClean="0"/>
              <a:t>‹Nº›</a:t>
            </a:fld>
            <a:endParaRPr lang="es-P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81AB710D-9E33-4916-8920-E1EC08FBC09A}" type="datetimeFigureOut">
              <a:rPr lang="es-PE" smtClean="0"/>
              <a:t>03/10/2013</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BFD3D840-50C7-41BD-937B-B427AC80822E}" type="slidenum">
              <a:rPr lang="es-PE" smtClean="0"/>
              <a:t>‹Nº›</a:t>
            </a:fld>
            <a:endParaRPr lang="es-P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AB710D-9E33-4916-8920-E1EC08FBC09A}" type="datetimeFigureOut">
              <a:rPr lang="es-PE" smtClean="0"/>
              <a:t>03/10/2013</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BFD3D840-50C7-41BD-937B-B427AC80822E}" type="slidenum">
              <a:rPr lang="es-PE" smtClean="0"/>
              <a:t>‹Nº›</a:t>
            </a:fld>
            <a:endParaRPr lang="es-P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1AB710D-9E33-4916-8920-E1EC08FBC09A}" type="datetimeFigureOut">
              <a:rPr lang="es-PE" smtClean="0"/>
              <a:t>03/10/2013</a:t>
            </a:fld>
            <a:endParaRPr lang="es-PE"/>
          </a:p>
        </p:txBody>
      </p:sp>
      <p:sp>
        <p:nvSpPr>
          <p:cNvPr id="7" name="Slide Number Placeholder 6"/>
          <p:cNvSpPr>
            <a:spLocks noGrp="1"/>
          </p:cNvSpPr>
          <p:nvPr>
            <p:ph type="sldNum" sz="quarter" idx="12"/>
          </p:nvPr>
        </p:nvSpPr>
        <p:spPr/>
        <p:txBody>
          <a:bodyPr/>
          <a:lstStyle/>
          <a:p>
            <a:fld id="{BFD3D840-50C7-41BD-937B-B427AC80822E}" type="slidenum">
              <a:rPr lang="es-PE" smtClean="0"/>
              <a:t>‹Nº›</a:t>
            </a:fld>
            <a:endParaRPr lang="es-PE"/>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PE"/>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1AB710D-9E33-4916-8920-E1EC08FBC09A}" type="datetimeFigureOut">
              <a:rPr lang="es-PE" smtClean="0"/>
              <a:t>03/10/2013</a:t>
            </a:fld>
            <a:endParaRPr lang="es-PE"/>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PE"/>
          </a:p>
        </p:txBody>
      </p:sp>
      <p:sp>
        <p:nvSpPr>
          <p:cNvPr id="7" name="Slide Number Placeholder 6"/>
          <p:cNvSpPr>
            <a:spLocks noGrp="1"/>
          </p:cNvSpPr>
          <p:nvPr>
            <p:ph type="sldNum" sz="quarter" idx="12"/>
          </p:nvPr>
        </p:nvSpPr>
        <p:spPr/>
        <p:txBody>
          <a:bodyPr/>
          <a:lstStyle/>
          <a:p>
            <a:fld id="{BFD3D840-50C7-41BD-937B-B427AC80822E}" type="slidenum">
              <a:rPr lang="es-PE" smtClean="0"/>
              <a:t>‹Nº›</a:t>
            </a:fld>
            <a:endParaRPr lang="es-P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1AB710D-9E33-4916-8920-E1EC08FBC09A}" type="datetimeFigureOut">
              <a:rPr lang="es-PE" smtClean="0"/>
              <a:t>03/10/2013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FD3D840-50C7-41BD-937B-B427AC80822E}" type="slidenum">
              <a:rPr lang="es-PE" smtClean="0"/>
              <a:t>‹Nº›</a:t>
            </a:fld>
            <a:endParaRPr lang="es-P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1AB710D-9E33-4916-8920-E1EC08FBC09A}" type="datetimeFigureOut">
              <a:rPr lang="es-PE" smtClean="0"/>
              <a:t>03/10/2013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FD3D840-50C7-41BD-937B-B427AC80822E}" type="slidenum">
              <a:rPr lang="es-PE" smtClean="0"/>
              <a:t>‹Nº›</a:t>
            </a:fld>
            <a:endParaRPr lang="es-P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1AB710D-9E33-4916-8920-E1EC08FBC09A}" type="datetimeFigureOut">
              <a:rPr lang="es-PE" smtClean="0"/>
              <a:t>03/10/2013</a:t>
            </a:fld>
            <a:endParaRPr lang="es-PE"/>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PE"/>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FD3D840-50C7-41BD-937B-B427AC80822E}" type="slidenum">
              <a:rPr lang="es-PE" smtClean="0"/>
              <a:t>‹Nº›</a:t>
            </a:fld>
            <a:endParaRPr lang="es-P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commons.wikimedia.org/wiki/File:Susquehanna_steam_electric_station.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87624" y="-22448"/>
            <a:ext cx="6624736" cy="1728192"/>
          </a:xfrm>
        </p:spPr>
        <p:txBody>
          <a:bodyPr>
            <a:normAutofit fontScale="90000"/>
          </a:bodyPr>
          <a:lstStyle/>
          <a:p>
            <a:pPr algn="ctr"/>
            <a:r>
              <a:rPr lang="es-PE" sz="4900" b="1" u="sng" dirty="0">
                <a:solidFill>
                  <a:schemeClr val="tx1">
                    <a:lumMod val="95000"/>
                    <a:lumOff val="5000"/>
                  </a:schemeClr>
                </a:solidFill>
              </a:rPr>
              <a:t/>
            </a:r>
            <a:br>
              <a:rPr lang="es-PE" sz="4900" b="1" u="sng" dirty="0">
                <a:solidFill>
                  <a:schemeClr val="tx1">
                    <a:lumMod val="95000"/>
                    <a:lumOff val="5000"/>
                  </a:schemeClr>
                </a:solidFill>
              </a:rPr>
            </a:br>
            <a:r>
              <a:rPr lang="es-PE" sz="4900" b="1" u="sng" dirty="0" smtClean="0">
                <a:solidFill>
                  <a:schemeClr val="tx1">
                    <a:lumMod val="95000"/>
                    <a:lumOff val="5000"/>
                  </a:schemeClr>
                </a:solidFill>
              </a:rPr>
              <a:t/>
            </a:r>
            <a:br>
              <a:rPr lang="es-PE" sz="4900" b="1" u="sng" dirty="0" smtClean="0">
                <a:solidFill>
                  <a:schemeClr val="tx1">
                    <a:lumMod val="95000"/>
                    <a:lumOff val="5000"/>
                  </a:schemeClr>
                </a:solidFill>
              </a:rPr>
            </a:br>
            <a:r>
              <a:rPr lang="es-PE" sz="4900" b="1" u="sng" dirty="0">
                <a:solidFill>
                  <a:schemeClr val="tx1">
                    <a:lumMod val="95000"/>
                    <a:lumOff val="5000"/>
                  </a:schemeClr>
                </a:solidFill>
              </a:rPr>
              <a:t/>
            </a:r>
            <a:br>
              <a:rPr lang="es-PE" sz="4900" b="1" u="sng" dirty="0">
                <a:solidFill>
                  <a:schemeClr val="tx1">
                    <a:lumMod val="95000"/>
                    <a:lumOff val="5000"/>
                  </a:schemeClr>
                </a:solidFill>
              </a:rPr>
            </a:br>
            <a:r>
              <a:rPr lang="es-PE" sz="4900" b="1" u="sng" dirty="0" smtClean="0">
                <a:solidFill>
                  <a:schemeClr val="tx1">
                    <a:lumMod val="95000"/>
                    <a:lumOff val="5000"/>
                  </a:schemeClr>
                </a:solidFill>
              </a:rPr>
              <a:t/>
            </a:r>
            <a:br>
              <a:rPr lang="es-PE" sz="4900" b="1" u="sng" dirty="0" smtClean="0">
                <a:solidFill>
                  <a:schemeClr val="tx1">
                    <a:lumMod val="95000"/>
                    <a:lumOff val="5000"/>
                  </a:schemeClr>
                </a:solidFill>
              </a:rPr>
            </a:br>
            <a:r>
              <a:rPr lang="es-PE" sz="4900" b="1" u="sng" dirty="0">
                <a:solidFill>
                  <a:schemeClr val="tx1">
                    <a:lumMod val="95000"/>
                    <a:lumOff val="5000"/>
                  </a:schemeClr>
                </a:solidFill>
              </a:rPr>
              <a:t/>
            </a:r>
            <a:br>
              <a:rPr lang="es-PE" sz="4900" b="1" u="sng" dirty="0">
                <a:solidFill>
                  <a:schemeClr val="tx1">
                    <a:lumMod val="95000"/>
                    <a:lumOff val="5000"/>
                  </a:schemeClr>
                </a:solidFill>
              </a:rPr>
            </a:br>
            <a:r>
              <a:rPr lang="es-PE" sz="4900" b="1" u="sng" dirty="0" smtClean="0">
                <a:solidFill>
                  <a:schemeClr val="tx1">
                    <a:lumMod val="95000"/>
                    <a:lumOff val="5000"/>
                  </a:schemeClr>
                </a:solidFill>
              </a:rPr>
              <a:t/>
            </a:r>
            <a:br>
              <a:rPr lang="es-PE" sz="4900" b="1" u="sng" dirty="0" smtClean="0">
                <a:solidFill>
                  <a:schemeClr val="tx1">
                    <a:lumMod val="95000"/>
                    <a:lumOff val="5000"/>
                  </a:schemeClr>
                </a:solidFill>
              </a:rPr>
            </a:br>
            <a:r>
              <a:rPr lang="es-PE" sz="4900" b="1" u="sng" dirty="0">
                <a:solidFill>
                  <a:schemeClr val="tx1">
                    <a:lumMod val="95000"/>
                    <a:lumOff val="5000"/>
                  </a:schemeClr>
                </a:solidFill>
              </a:rPr>
              <a:t/>
            </a:r>
            <a:br>
              <a:rPr lang="es-PE" sz="4900" b="1" u="sng" dirty="0">
                <a:solidFill>
                  <a:schemeClr val="tx1">
                    <a:lumMod val="95000"/>
                    <a:lumOff val="5000"/>
                  </a:schemeClr>
                </a:solidFill>
              </a:rPr>
            </a:br>
            <a:r>
              <a:rPr lang="es-PE" sz="4900" b="1" u="sng" dirty="0" smtClean="0">
                <a:solidFill>
                  <a:schemeClr val="tx1">
                    <a:lumMod val="95000"/>
                    <a:lumOff val="5000"/>
                  </a:schemeClr>
                </a:solidFill>
              </a:rPr>
              <a:t>ENERGÍA NUCLEAR</a:t>
            </a:r>
            <a:r>
              <a:rPr lang="es-PE" dirty="0" smtClean="0"/>
              <a:t/>
            </a:r>
            <a:br>
              <a:rPr lang="es-PE" dirty="0" smtClean="0"/>
            </a:br>
            <a:endParaRPr lang="es-PE" dirty="0"/>
          </a:p>
        </p:txBody>
      </p:sp>
      <p:sp>
        <p:nvSpPr>
          <p:cNvPr id="3" name="2 Subtítulo"/>
          <p:cNvSpPr>
            <a:spLocks noGrp="1"/>
          </p:cNvSpPr>
          <p:nvPr>
            <p:ph type="subTitle" idx="1"/>
          </p:nvPr>
        </p:nvSpPr>
        <p:spPr>
          <a:xfrm>
            <a:off x="539552" y="3134896"/>
            <a:ext cx="7503617" cy="3246432"/>
          </a:xfrm>
        </p:spPr>
        <p:txBody>
          <a:bodyPr>
            <a:normAutofit/>
          </a:bodyPr>
          <a:lstStyle/>
          <a:p>
            <a:pPr marL="285750" indent="-285750">
              <a:buFont typeface="Arial" pitchFamily="34" charset="0"/>
              <a:buChar char="•"/>
            </a:pPr>
            <a:r>
              <a:rPr lang="es-PE" sz="2400" dirty="0" smtClean="0">
                <a:latin typeface="Arial" pitchFamily="34" charset="0"/>
                <a:cs typeface="Arial" pitchFamily="34" charset="0"/>
              </a:rPr>
              <a:t>Carrera: Ing. Ambiental</a:t>
            </a:r>
          </a:p>
          <a:p>
            <a:pPr marL="285750" indent="-285750">
              <a:buFont typeface="Arial" pitchFamily="34" charset="0"/>
              <a:buChar char="•"/>
            </a:pPr>
            <a:r>
              <a:rPr lang="es-PE" sz="2400" dirty="0" smtClean="0">
                <a:latin typeface="Arial" pitchFamily="34" charset="0"/>
                <a:cs typeface="Arial" pitchFamily="34" charset="0"/>
              </a:rPr>
              <a:t>Curso: Gestión Energética</a:t>
            </a:r>
          </a:p>
          <a:p>
            <a:pPr marL="285750" indent="-285750">
              <a:buFont typeface="Arial" pitchFamily="34" charset="0"/>
              <a:buChar char="•"/>
            </a:pPr>
            <a:r>
              <a:rPr lang="es-PE" sz="2400" dirty="0" smtClean="0">
                <a:latin typeface="Arial" pitchFamily="34" charset="0"/>
                <a:cs typeface="Arial" pitchFamily="34" charset="0"/>
              </a:rPr>
              <a:t>Prof.: Ms. Horacio Acosta Suasnábar</a:t>
            </a:r>
          </a:p>
          <a:p>
            <a:pPr marL="285750" indent="-285750">
              <a:buFont typeface="Arial" pitchFamily="34" charset="0"/>
              <a:buChar char="•"/>
            </a:pPr>
            <a:r>
              <a:rPr lang="es-PE" sz="2400" dirty="0" smtClean="0">
                <a:latin typeface="Arial" pitchFamily="34" charset="0"/>
                <a:cs typeface="Arial" pitchFamily="34" charset="0"/>
              </a:rPr>
              <a:t>Alumnos:</a:t>
            </a:r>
          </a:p>
          <a:p>
            <a:pPr marL="342900" indent="-342900">
              <a:buFont typeface="+mj-lt"/>
              <a:buAutoNum type="arabicPeriod"/>
            </a:pPr>
            <a:r>
              <a:rPr lang="es-PE" sz="2400" dirty="0" smtClean="0">
                <a:latin typeface="Arial" pitchFamily="34" charset="0"/>
                <a:cs typeface="Arial" pitchFamily="34" charset="0"/>
              </a:rPr>
              <a:t>Cabrera Sánchez, Carlos</a:t>
            </a:r>
          </a:p>
          <a:p>
            <a:pPr marL="342900" indent="-342900">
              <a:buFont typeface="+mj-lt"/>
              <a:buAutoNum type="arabicPeriod"/>
            </a:pPr>
            <a:r>
              <a:rPr lang="es-PE" sz="2400" dirty="0" smtClean="0">
                <a:latin typeface="Arial" pitchFamily="34" charset="0"/>
                <a:cs typeface="Arial" pitchFamily="34" charset="0"/>
              </a:rPr>
              <a:t>Gonzales Canahuire, Linda</a:t>
            </a:r>
          </a:p>
          <a:p>
            <a:pPr marL="342900" indent="-342900">
              <a:buFont typeface="+mj-lt"/>
              <a:buAutoNum type="arabicPeriod"/>
            </a:pPr>
            <a:r>
              <a:rPr lang="es-PE" sz="2400" dirty="0" smtClean="0">
                <a:latin typeface="Arial" pitchFamily="34" charset="0"/>
                <a:cs typeface="Arial" pitchFamily="34" charset="0"/>
              </a:rPr>
              <a:t>Huamani Heredia, Pablo</a:t>
            </a:r>
          </a:p>
          <a:p>
            <a:endParaRPr lang="es-PE" dirty="0"/>
          </a:p>
        </p:txBody>
      </p:sp>
      <p:pic>
        <p:nvPicPr>
          <p:cNvPr id="4" name="0 Imagen"/>
          <p:cNvPicPr/>
          <p:nvPr/>
        </p:nvPicPr>
        <p:blipFill>
          <a:blip r:embed="rId2" cstate="print">
            <a:extLst>
              <a:ext uri="{28A0092B-C50C-407E-A947-70E740481C1C}">
                <a14:useLocalDpi xmlns:a14="http://schemas.microsoft.com/office/drawing/2010/main" val="0"/>
              </a:ext>
            </a:extLst>
          </a:blip>
          <a:stretch>
            <a:fillRect/>
          </a:stretch>
        </p:blipFill>
        <p:spPr>
          <a:xfrm>
            <a:off x="3347864" y="1412776"/>
            <a:ext cx="1728470" cy="1722120"/>
          </a:xfrm>
          <a:prstGeom prst="rect">
            <a:avLst/>
          </a:prstGeom>
        </p:spPr>
      </p:pic>
    </p:spTree>
    <p:extLst>
      <p:ext uri="{BB962C8B-B14F-4D97-AF65-F5344CB8AC3E}">
        <p14:creationId xmlns:p14="http://schemas.microsoft.com/office/powerpoint/2010/main" val="4245305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764704"/>
            <a:ext cx="7096634" cy="685880"/>
          </a:xfrm>
        </p:spPr>
        <p:txBody>
          <a:bodyPr>
            <a:normAutofit fontScale="90000"/>
          </a:bodyPr>
          <a:lstStyle/>
          <a:p>
            <a:r>
              <a:rPr lang="es-PE" dirty="0" smtClean="0">
                <a:latin typeface="Arial" pitchFamily="34" charset="0"/>
                <a:cs typeface="Arial" pitchFamily="34" charset="0"/>
              </a:rPr>
              <a:t>ÍNDICE:</a:t>
            </a:r>
            <a:endParaRPr lang="es-PE" dirty="0">
              <a:latin typeface="Arial" pitchFamily="34" charset="0"/>
              <a:cs typeface="Arial" pitchFamily="34" charset="0"/>
            </a:endParaRPr>
          </a:p>
        </p:txBody>
      </p:sp>
      <p:sp>
        <p:nvSpPr>
          <p:cNvPr id="3" name="2 Marcador de contenido"/>
          <p:cNvSpPr>
            <a:spLocks noGrp="1"/>
          </p:cNvSpPr>
          <p:nvPr>
            <p:ph idx="1"/>
          </p:nvPr>
        </p:nvSpPr>
        <p:spPr>
          <a:xfrm>
            <a:off x="1043608" y="1700808"/>
            <a:ext cx="6777201" cy="4464495"/>
          </a:xfrm>
        </p:spPr>
        <p:txBody>
          <a:bodyPr>
            <a:normAutofit/>
          </a:bodyPr>
          <a:lstStyle/>
          <a:p>
            <a:r>
              <a:rPr lang="es-PE" sz="1800" dirty="0" smtClean="0">
                <a:latin typeface="Arial" pitchFamily="34" charset="0"/>
                <a:cs typeface="Arial" pitchFamily="34" charset="0"/>
              </a:rPr>
              <a:t>Introducción</a:t>
            </a:r>
          </a:p>
          <a:p>
            <a:r>
              <a:rPr lang="es-PE" sz="1800" dirty="0" smtClean="0">
                <a:latin typeface="Arial" pitchFamily="34" charset="0"/>
                <a:cs typeface="Arial" pitchFamily="34" charset="0"/>
              </a:rPr>
              <a:t>Energía nuclear</a:t>
            </a:r>
          </a:p>
          <a:p>
            <a:r>
              <a:rPr lang="es-PE" sz="1800" dirty="0" smtClean="0">
                <a:latin typeface="Arial" pitchFamily="34" charset="0"/>
                <a:cs typeface="Arial" pitchFamily="34" charset="0"/>
              </a:rPr>
              <a:t>Central nuclear</a:t>
            </a:r>
          </a:p>
          <a:p>
            <a:r>
              <a:rPr lang="es-PE" sz="1800" dirty="0" smtClean="0">
                <a:latin typeface="Arial" pitchFamily="34" charset="0"/>
                <a:cs typeface="Arial" pitchFamily="34" charset="0"/>
              </a:rPr>
              <a:t>Componentes esenciales para el reactor nuclear.</a:t>
            </a:r>
          </a:p>
          <a:p>
            <a:r>
              <a:rPr lang="es-PE" sz="1800" dirty="0" smtClean="0">
                <a:latin typeface="Arial" pitchFamily="34" charset="0"/>
                <a:cs typeface="Arial" pitchFamily="34" charset="0"/>
              </a:rPr>
              <a:t>Combustible: </a:t>
            </a:r>
            <a:r>
              <a:rPr lang="es-PE" sz="1800" dirty="0" smtClean="0">
                <a:latin typeface="Arial" pitchFamily="34" charset="0"/>
                <a:cs typeface="Arial" pitchFamily="34" charset="0"/>
              </a:rPr>
              <a:t>Uranio-235</a:t>
            </a:r>
          </a:p>
          <a:p>
            <a:r>
              <a:rPr lang="es-PE" sz="1800" dirty="0" smtClean="0">
                <a:latin typeface="Arial" pitchFamily="34" charset="0"/>
                <a:cs typeface="Arial" pitchFamily="34" charset="0"/>
              </a:rPr>
              <a:t>Ciclo del uranio</a:t>
            </a:r>
            <a:endParaRPr lang="es-PE" sz="1800" dirty="0" smtClean="0">
              <a:latin typeface="Arial" pitchFamily="34" charset="0"/>
              <a:cs typeface="Arial" pitchFamily="34" charset="0"/>
            </a:endParaRPr>
          </a:p>
          <a:p>
            <a:r>
              <a:rPr lang="es-PE" sz="1800" dirty="0" smtClean="0">
                <a:latin typeface="Arial" pitchFamily="34" charset="0"/>
                <a:cs typeface="Arial" pitchFamily="34" charset="0"/>
              </a:rPr>
              <a:t>Fisión </a:t>
            </a:r>
            <a:r>
              <a:rPr lang="es-PE" sz="1800" dirty="0" smtClean="0">
                <a:latin typeface="Arial" pitchFamily="34" charset="0"/>
                <a:cs typeface="Arial" pitchFamily="34" charset="0"/>
              </a:rPr>
              <a:t>Nuclear</a:t>
            </a:r>
          </a:p>
          <a:p>
            <a:r>
              <a:rPr lang="es-PE" sz="1800" dirty="0" smtClean="0">
                <a:latin typeface="Arial" pitchFamily="34" charset="0"/>
                <a:cs typeface="Arial" pitchFamily="34" charset="0"/>
              </a:rPr>
              <a:t>Fusión nuclear</a:t>
            </a:r>
          </a:p>
          <a:p>
            <a:r>
              <a:rPr lang="es-PE" sz="1800" dirty="0" smtClean="0">
                <a:latin typeface="Arial" pitchFamily="34" charset="0"/>
                <a:cs typeface="Arial" pitchFamily="34" charset="0"/>
              </a:rPr>
              <a:t>Reactor Nuclear a fisión </a:t>
            </a:r>
            <a:r>
              <a:rPr lang="es-PE" sz="1800" dirty="0" smtClean="0">
                <a:latin typeface="Arial" pitchFamily="34" charset="0"/>
                <a:cs typeface="Arial" pitchFamily="34" charset="0"/>
              </a:rPr>
              <a:t>nuclear</a:t>
            </a:r>
          </a:p>
          <a:p>
            <a:r>
              <a:rPr lang="es-PE" sz="1800" dirty="0" smtClean="0">
                <a:latin typeface="Arial" pitchFamily="34" charset="0"/>
                <a:cs typeface="Arial" pitchFamily="34" charset="0"/>
              </a:rPr>
              <a:t>Como se obtiene la energía eléctrica por la fisión de uranio</a:t>
            </a:r>
          </a:p>
          <a:p>
            <a:r>
              <a:rPr lang="es-PE" sz="1800" dirty="0" smtClean="0">
                <a:latin typeface="Arial" pitchFamily="34" charset="0"/>
                <a:cs typeface="Arial" pitchFamily="34" charset="0"/>
              </a:rPr>
              <a:t>Beneficio y desventajas de la energía nuclea</a:t>
            </a:r>
          </a:p>
          <a:p>
            <a:r>
              <a:rPr lang="es-PE" sz="1800" dirty="0" smtClean="0">
                <a:latin typeface="Arial" pitchFamily="34" charset="0"/>
                <a:cs typeface="Arial" pitchFamily="34" charset="0"/>
              </a:rPr>
              <a:t>Principales centros nucleares en el mundo</a:t>
            </a:r>
            <a:endParaRPr lang="es-PE" sz="3200" dirty="0" smtClean="0">
              <a:latin typeface="Arial" pitchFamily="34" charset="0"/>
              <a:cs typeface="Arial" pitchFamily="34" charset="0"/>
            </a:endParaRPr>
          </a:p>
          <a:p>
            <a:endParaRPr lang="es-PE" dirty="0" smtClean="0"/>
          </a:p>
          <a:p>
            <a:endParaRPr lang="es-PE" dirty="0"/>
          </a:p>
        </p:txBody>
      </p:sp>
    </p:spTree>
    <p:extLst>
      <p:ext uri="{BB962C8B-B14F-4D97-AF65-F5344CB8AC3E}">
        <p14:creationId xmlns:p14="http://schemas.microsoft.com/office/powerpoint/2010/main" val="22454179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PE" dirty="0" smtClean="0">
                <a:latin typeface="Arial" pitchFamily="34" charset="0"/>
                <a:cs typeface="Arial" pitchFamily="34" charset="0"/>
              </a:rPr>
              <a:t>Introducción</a:t>
            </a:r>
            <a:endParaRPr lang="es-PE" dirty="0">
              <a:latin typeface="Arial" pitchFamily="34" charset="0"/>
              <a:cs typeface="Arial" pitchFamily="34" charset="0"/>
            </a:endParaRPr>
          </a:p>
        </p:txBody>
      </p:sp>
      <p:sp>
        <p:nvSpPr>
          <p:cNvPr id="3" name="2 Marcador de contenido"/>
          <p:cNvSpPr>
            <a:spLocks noGrp="1"/>
          </p:cNvSpPr>
          <p:nvPr>
            <p:ph idx="1"/>
          </p:nvPr>
        </p:nvSpPr>
        <p:spPr/>
        <p:txBody>
          <a:bodyPr>
            <a:normAutofit/>
          </a:bodyPr>
          <a:lstStyle/>
          <a:p>
            <a:r>
              <a:rPr lang="es-PE" dirty="0" smtClean="0">
                <a:latin typeface="Arial" pitchFamily="34" charset="0"/>
                <a:cs typeface="Arial" pitchFamily="34" charset="0"/>
              </a:rPr>
              <a:t>Primero </a:t>
            </a:r>
            <a:r>
              <a:rPr lang="es-PE" dirty="0" smtClean="0">
                <a:latin typeface="Arial" pitchFamily="34" charset="0"/>
                <a:cs typeface="Arial" pitchFamily="34" charset="0"/>
              </a:rPr>
              <a:t>hay saber de lo que significa la energía, la energía es la capacidad que tiene un cuerpo de realizar un trabajo. </a:t>
            </a:r>
          </a:p>
          <a:p>
            <a:r>
              <a:rPr lang="es-PE" dirty="0" smtClean="0">
                <a:latin typeface="Arial" pitchFamily="34" charset="0"/>
                <a:cs typeface="Arial" pitchFamily="34" charset="0"/>
              </a:rPr>
              <a:t>Muchas veces nos preguntamos de porque hay distintos tipos de energía y que en especial hay un tipo de energía e el cual materia prima para obtenerla son los núcleos de los átomos por lo cual daremos a conocer la importancia</a:t>
            </a:r>
            <a:r>
              <a:rPr lang="es-PE" dirty="0" smtClean="0">
                <a:latin typeface="Arial" pitchFamily="34" charset="0"/>
                <a:cs typeface="Arial" pitchFamily="34" charset="0"/>
              </a:rPr>
              <a:t> que tiene este tipo de energía.</a:t>
            </a:r>
            <a:endParaRPr lang="es-ES" dirty="0">
              <a:latin typeface="Arial" pitchFamily="34" charset="0"/>
              <a:cs typeface="Arial" pitchFamily="34" charset="0"/>
            </a:endParaRPr>
          </a:p>
        </p:txBody>
      </p:sp>
    </p:spTree>
    <p:extLst>
      <p:ext uri="{BB962C8B-B14F-4D97-AF65-F5344CB8AC3E}">
        <p14:creationId xmlns:p14="http://schemas.microsoft.com/office/powerpoint/2010/main" val="3247247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6912886" cy="745152"/>
          </a:xfrm>
        </p:spPr>
        <p:txBody>
          <a:bodyPr>
            <a:noAutofit/>
          </a:bodyPr>
          <a:lstStyle/>
          <a:p>
            <a:pPr algn="ctr"/>
            <a:r>
              <a:rPr lang="es-PE" sz="2400" dirty="0" smtClean="0"/>
              <a:t/>
            </a:r>
            <a:br>
              <a:rPr lang="es-PE" sz="2400" dirty="0" smtClean="0"/>
            </a:br>
            <a:r>
              <a:rPr lang="es-PE" sz="3200" dirty="0" smtClean="0">
                <a:latin typeface="Arial" pitchFamily="34" charset="0"/>
                <a:cs typeface="Arial" pitchFamily="34" charset="0"/>
              </a:rPr>
              <a:t>Energía nuclear</a:t>
            </a:r>
            <a:endParaRPr lang="es-PE" sz="3200" dirty="0">
              <a:latin typeface="Arial" pitchFamily="34" charset="0"/>
              <a:cs typeface="Arial" pitchFamily="34" charset="0"/>
            </a:endParaRPr>
          </a:p>
        </p:txBody>
      </p:sp>
      <p:sp>
        <p:nvSpPr>
          <p:cNvPr id="3" name="2 Marcador de contenido"/>
          <p:cNvSpPr>
            <a:spLocks noGrp="1"/>
          </p:cNvSpPr>
          <p:nvPr>
            <p:ph idx="1"/>
          </p:nvPr>
        </p:nvSpPr>
        <p:spPr>
          <a:xfrm>
            <a:off x="1043492" y="1988841"/>
            <a:ext cx="6264811" cy="2664296"/>
          </a:xfrm>
        </p:spPr>
        <p:txBody>
          <a:bodyPr>
            <a:normAutofit fontScale="92500"/>
          </a:bodyPr>
          <a:lstStyle/>
          <a:p>
            <a:r>
              <a:rPr lang="es-PE" dirty="0" smtClean="0">
                <a:latin typeface="Arial" pitchFamily="34" charset="0"/>
                <a:cs typeface="Arial" pitchFamily="34" charset="0"/>
              </a:rPr>
              <a:t>Es </a:t>
            </a:r>
            <a:r>
              <a:rPr lang="es-PE" dirty="0">
                <a:latin typeface="Arial" pitchFamily="34" charset="0"/>
                <a:cs typeface="Arial" pitchFamily="34" charset="0"/>
              </a:rPr>
              <a:t>la </a:t>
            </a:r>
            <a:r>
              <a:rPr lang="es-PE" dirty="0" smtClean="0">
                <a:latin typeface="Arial" pitchFamily="34" charset="0"/>
                <a:cs typeface="Arial" pitchFamily="34" charset="0"/>
              </a:rPr>
              <a:t>energía </a:t>
            </a:r>
            <a:r>
              <a:rPr lang="es-PE" dirty="0">
                <a:latin typeface="Arial" pitchFamily="34" charset="0"/>
                <a:cs typeface="Arial" pitchFamily="34" charset="0"/>
              </a:rPr>
              <a:t>que se libera al dividir el núcleo de un átomo (fisión nuclear) o al unir dos átomos para convertirse en un átomo individual (fusión nuclear). </a:t>
            </a:r>
            <a:endParaRPr lang="es-PE" dirty="0" smtClean="0">
              <a:latin typeface="Arial" pitchFamily="34" charset="0"/>
              <a:cs typeface="Arial" pitchFamily="34" charset="0"/>
            </a:endParaRPr>
          </a:p>
          <a:p>
            <a:r>
              <a:rPr lang="es-PE" dirty="0" smtClean="0">
                <a:latin typeface="Arial" pitchFamily="34" charset="0"/>
                <a:cs typeface="Arial" pitchFamily="34" charset="0"/>
              </a:rPr>
              <a:t>Generalmente esta energía se libera en forma de calor, y es aprovechado para poder generar energía eléctrica en varios lugares.</a:t>
            </a:r>
            <a:endParaRPr lang="es-PE"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4653136"/>
            <a:ext cx="5302805"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442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908720"/>
            <a:ext cx="7024744" cy="685880"/>
          </a:xfrm>
        </p:spPr>
        <p:txBody>
          <a:bodyPr>
            <a:normAutofit fontScale="90000"/>
          </a:bodyPr>
          <a:lstStyle/>
          <a:p>
            <a:r>
              <a:rPr lang="es-PE" dirty="0" smtClean="0">
                <a:latin typeface="Arial" pitchFamily="34" charset="0"/>
                <a:cs typeface="Arial" pitchFamily="34" charset="0"/>
              </a:rPr>
              <a:t>Central nuclear.</a:t>
            </a:r>
            <a:endParaRPr lang="es-PE" dirty="0">
              <a:latin typeface="Arial" pitchFamily="34" charset="0"/>
              <a:cs typeface="Arial" pitchFamily="34" charset="0"/>
            </a:endParaRPr>
          </a:p>
        </p:txBody>
      </p:sp>
      <p:sp>
        <p:nvSpPr>
          <p:cNvPr id="3" name="2 Marcador de contenido"/>
          <p:cNvSpPr>
            <a:spLocks noGrp="1"/>
          </p:cNvSpPr>
          <p:nvPr>
            <p:ph idx="1"/>
          </p:nvPr>
        </p:nvSpPr>
        <p:spPr>
          <a:xfrm>
            <a:off x="755577" y="1988840"/>
            <a:ext cx="4104456" cy="3816424"/>
          </a:xfrm>
        </p:spPr>
        <p:txBody>
          <a:bodyPr>
            <a:normAutofit fontScale="85000" lnSpcReduction="20000"/>
          </a:bodyPr>
          <a:lstStyle/>
          <a:p>
            <a:r>
              <a:rPr lang="es-PE" dirty="0" smtClean="0"/>
              <a:t>Es una central termoeléctrica en la cual actúa como una caldera un reactor nuclear. la energía térmica se origina por la reacciones nucleares por fisión en el combustible nuclear. La cual esta energía en forma de calor en utilizada para producir vapor de agua y así este con ayuda de un generador pueda producir energía eléctrica.</a:t>
            </a:r>
            <a:endParaRPr lang="es-PE" dirty="0"/>
          </a:p>
        </p:txBody>
      </p:sp>
      <p:pic>
        <p:nvPicPr>
          <p:cNvPr id="4" name="3 Imagen" descr="http://upload.wikimedia.org/wikipedia/commons/thumb/d/df/Susquehanna_steam_electric_station.jpg/250px-Susquehanna_steam_electric_station.jpg">
            <a:hlinkClick r:id="rId2"/>
          </p:cNvPr>
          <p:cNvPicPr/>
          <p:nvPr/>
        </p:nvPicPr>
        <p:blipFill>
          <a:blip r:embed="rId3"/>
          <a:srcRect/>
          <a:stretch>
            <a:fillRect/>
          </a:stretch>
        </p:blipFill>
        <p:spPr bwMode="auto">
          <a:xfrm>
            <a:off x="5148064" y="1988840"/>
            <a:ext cx="2808312" cy="3600401"/>
          </a:xfrm>
          <a:prstGeom prst="rect">
            <a:avLst/>
          </a:prstGeom>
          <a:noFill/>
          <a:ln w="9525">
            <a:noFill/>
            <a:miter lim="800000"/>
            <a:headEnd/>
            <a:tailEnd/>
          </a:ln>
        </p:spPr>
      </p:pic>
    </p:spTree>
    <p:extLst>
      <p:ext uri="{BB962C8B-B14F-4D97-AF65-F5344CB8AC3E}">
        <p14:creationId xmlns:p14="http://schemas.microsoft.com/office/powerpoint/2010/main" val="22808721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9" y="1196753"/>
            <a:ext cx="7099104" cy="3024336"/>
          </a:xfrm>
        </p:spPr>
        <p:txBody>
          <a:bodyPr>
            <a:normAutofit/>
          </a:bodyPr>
          <a:lstStyle/>
          <a:p>
            <a:r>
              <a:rPr lang="es-PE" dirty="0" smtClean="0">
                <a:latin typeface="Arial" pitchFamily="34" charset="0"/>
                <a:cs typeface="Arial" pitchFamily="34" charset="0"/>
              </a:rPr>
              <a:t>Las céntrales nucleares se han realizado con un diseño especifico que prevé estructuras civiles adecuadas, con un sistema que responden al fallo previsto de algún problema que surja. Además de no permitir que la radiación se libere hacia el ambiente.       </a:t>
            </a:r>
            <a:endParaRPr lang="es-PE" dirty="0">
              <a:latin typeface="Arial" pitchFamily="34" charset="0"/>
              <a:cs typeface="Arial" pitchFamily="34" charset="0"/>
            </a:endParaRPr>
          </a:p>
        </p:txBody>
      </p:sp>
      <p:pic>
        <p:nvPicPr>
          <p:cNvPr id="2051" name="Picture 3" descr="H:\Images\07-5C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573016"/>
            <a:ext cx="5328592" cy="2869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27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673144"/>
          </a:xfrm>
        </p:spPr>
        <p:txBody>
          <a:bodyPr>
            <a:normAutofit fontScale="90000"/>
          </a:bodyPr>
          <a:lstStyle/>
          <a:p>
            <a:r>
              <a:rPr lang="es-PE" dirty="0" smtClean="0">
                <a:latin typeface="Arial" pitchFamily="34" charset="0"/>
                <a:cs typeface="Arial" pitchFamily="34" charset="0"/>
              </a:rPr>
              <a:t>Componentes esenciales para el reactor nuclear</a:t>
            </a:r>
            <a:endParaRPr lang="es-PE" dirty="0">
              <a:latin typeface="Arial" pitchFamily="34" charset="0"/>
              <a:cs typeface="Arial" pitchFamily="34" charset="0"/>
            </a:endParaRPr>
          </a:p>
        </p:txBody>
      </p:sp>
      <p:sp>
        <p:nvSpPr>
          <p:cNvPr id="3" name="2 Marcador de contenido"/>
          <p:cNvSpPr>
            <a:spLocks noGrp="1"/>
          </p:cNvSpPr>
          <p:nvPr>
            <p:ph idx="1"/>
          </p:nvPr>
        </p:nvSpPr>
        <p:spPr>
          <a:xfrm>
            <a:off x="1043492" y="1916832"/>
            <a:ext cx="6777317" cy="3915797"/>
          </a:xfrm>
        </p:spPr>
        <p:txBody>
          <a:bodyPr>
            <a:normAutofit lnSpcReduction="10000"/>
          </a:bodyPr>
          <a:lstStyle/>
          <a:p>
            <a:r>
              <a:rPr lang="es-PE" sz="2000" b="1" dirty="0" smtClean="0">
                <a:latin typeface="Arial" pitchFamily="34" charset="0"/>
                <a:cs typeface="Arial" pitchFamily="34" charset="0"/>
              </a:rPr>
              <a:t>Combustible nuclear:</a:t>
            </a:r>
            <a:r>
              <a:rPr lang="es-PE" sz="2000" b="1" dirty="0">
                <a:latin typeface="Arial" pitchFamily="34" charset="0"/>
                <a:cs typeface="Arial" pitchFamily="34" charset="0"/>
              </a:rPr>
              <a:t> </a:t>
            </a:r>
            <a:r>
              <a:rPr lang="es-PE" sz="2000" dirty="0" smtClean="0">
                <a:latin typeface="Arial" pitchFamily="34" charset="0"/>
                <a:cs typeface="Arial" pitchFamily="34" charset="0"/>
              </a:rPr>
              <a:t>Lo cual será el Uranio-235.</a:t>
            </a:r>
          </a:p>
          <a:p>
            <a:r>
              <a:rPr lang="es-PE" sz="2000" b="1" dirty="0" smtClean="0">
                <a:latin typeface="Arial" pitchFamily="34" charset="0"/>
                <a:cs typeface="Arial" pitchFamily="34" charset="0"/>
              </a:rPr>
              <a:t>Moderador</a:t>
            </a:r>
            <a:r>
              <a:rPr lang="es-PE" sz="2000" b="1" dirty="0">
                <a:latin typeface="Arial" pitchFamily="34" charset="0"/>
                <a:cs typeface="Arial" pitchFamily="34" charset="0"/>
              </a:rPr>
              <a:t>: </a:t>
            </a:r>
            <a:r>
              <a:rPr lang="es-PE" sz="2000" dirty="0" smtClean="0">
                <a:latin typeface="Arial" pitchFamily="34" charset="0"/>
                <a:cs typeface="Arial" pitchFamily="34" charset="0"/>
              </a:rPr>
              <a:t>Cumplen </a:t>
            </a:r>
            <a:r>
              <a:rPr lang="es-PE" sz="2000" dirty="0">
                <a:latin typeface="Arial" pitchFamily="34" charset="0"/>
                <a:cs typeface="Arial" pitchFamily="34" charset="0"/>
              </a:rPr>
              <a:t>con la función de frenar la velocidad de los neutrones producidos por la fisión, para que tengan la oportunidad de interactuar con los átomos </a:t>
            </a:r>
            <a:r>
              <a:rPr lang="es-PE" sz="2000" dirty="0" smtClean="0">
                <a:latin typeface="Arial" pitchFamily="34" charset="0"/>
                <a:cs typeface="Arial" pitchFamily="34" charset="0"/>
              </a:rPr>
              <a:t>físiles.  </a:t>
            </a:r>
            <a:r>
              <a:rPr lang="es-PE" sz="2000" dirty="0">
                <a:latin typeface="Arial" pitchFamily="34" charset="0"/>
                <a:cs typeface="Arial" pitchFamily="34" charset="0"/>
              </a:rPr>
              <a:t>Pude ser</a:t>
            </a:r>
            <a:r>
              <a:rPr lang="es-PE" sz="2000" dirty="0" smtClean="0">
                <a:latin typeface="Arial" pitchFamily="34" charset="0"/>
                <a:cs typeface="Arial" pitchFamily="34" charset="0"/>
              </a:rPr>
              <a:t>: Agua </a:t>
            </a:r>
            <a:r>
              <a:rPr lang="es-PE" sz="2000" dirty="0">
                <a:latin typeface="Arial" pitchFamily="34" charset="0"/>
                <a:cs typeface="Arial" pitchFamily="34" charset="0"/>
              </a:rPr>
              <a:t>ligera, Agua Pesada, Grafito, sodio </a:t>
            </a:r>
            <a:r>
              <a:rPr lang="es-PE" sz="2000" dirty="0" smtClean="0">
                <a:latin typeface="Arial" pitchFamily="34" charset="0"/>
                <a:cs typeface="Arial" pitchFamily="34" charset="0"/>
              </a:rPr>
              <a:t>Metálico.</a:t>
            </a:r>
            <a:endParaRPr lang="es-PE" sz="2000" dirty="0">
              <a:latin typeface="Arial" pitchFamily="34" charset="0"/>
              <a:cs typeface="Arial" pitchFamily="34" charset="0"/>
            </a:endParaRPr>
          </a:p>
          <a:p>
            <a:r>
              <a:rPr lang="es-PE" sz="2000" b="1" dirty="0">
                <a:latin typeface="Arial" pitchFamily="34" charset="0"/>
                <a:cs typeface="Arial" pitchFamily="34" charset="0"/>
              </a:rPr>
              <a:t>Refrigerante: </a:t>
            </a:r>
            <a:r>
              <a:rPr lang="es-PE" sz="2000" dirty="0" smtClean="0">
                <a:latin typeface="Arial" pitchFamily="34" charset="0"/>
                <a:cs typeface="Arial" pitchFamily="34" charset="0"/>
              </a:rPr>
              <a:t>Conduce </a:t>
            </a:r>
            <a:r>
              <a:rPr lang="es-PE" sz="2000" dirty="0">
                <a:latin typeface="Arial" pitchFamily="34" charset="0"/>
                <a:cs typeface="Arial" pitchFamily="34" charset="0"/>
              </a:rPr>
              <a:t>el calor generado hasta un intercambiador de calor</a:t>
            </a:r>
            <a:r>
              <a:rPr lang="es-PE" sz="2000" dirty="0" smtClean="0">
                <a:latin typeface="Arial" pitchFamily="34" charset="0"/>
                <a:cs typeface="Arial" pitchFamily="34" charset="0"/>
              </a:rPr>
              <a:t>. </a:t>
            </a:r>
            <a:r>
              <a:rPr lang="es-PE" sz="2000" dirty="0">
                <a:latin typeface="Arial" pitchFamily="34" charset="0"/>
                <a:cs typeface="Arial" pitchFamily="34" charset="0"/>
              </a:rPr>
              <a:t>Puede ser</a:t>
            </a:r>
            <a:r>
              <a:rPr lang="es-PE" sz="2000" dirty="0" smtClean="0">
                <a:latin typeface="Arial" pitchFamily="34" charset="0"/>
                <a:cs typeface="Arial" pitchFamily="34" charset="0"/>
              </a:rPr>
              <a:t>: Agua</a:t>
            </a:r>
            <a:r>
              <a:rPr lang="es-PE" sz="2000" dirty="0">
                <a:latin typeface="Arial" pitchFamily="34" charset="0"/>
                <a:cs typeface="Arial" pitchFamily="34" charset="0"/>
              </a:rPr>
              <a:t>, agua pesada, anhídrido carbónico, helio, Sodio metálico: </a:t>
            </a:r>
          </a:p>
          <a:p>
            <a:r>
              <a:rPr lang="es-PE" sz="2000" b="1" dirty="0">
                <a:latin typeface="Arial" pitchFamily="34" charset="0"/>
                <a:cs typeface="Arial" pitchFamily="34" charset="0"/>
              </a:rPr>
              <a:t>Reflector:  </a:t>
            </a:r>
            <a:r>
              <a:rPr lang="es-PE" sz="2000" dirty="0" smtClean="0">
                <a:latin typeface="Arial" pitchFamily="34" charset="0"/>
                <a:cs typeface="Arial" pitchFamily="34" charset="0"/>
              </a:rPr>
              <a:t>Reduce </a:t>
            </a:r>
            <a:r>
              <a:rPr lang="es-PE" sz="2000" dirty="0">
                <a:latin typeface="Arial" pitchFamily="34" charset="0"/>
                <a:cs typeface="Arial" pitchFamily="34" charset="0"/>
              </a:rPr>
              <a:t>el escape de neutrones y aumenta la eficiencia del reactor. </a:t>
            </a:r>
            <a:r>
              <a:rPr lang="es-PE" sz="2000" dirty="0" smtClean="0">
                <a:latin typeface="Arial" pitchFamily="34" charset="0"/>
                <a:cs typeface="Arial" pitchFamily="34" charset="0"/>
              </a:rPr>
              <a:t>Puede ser: Agua</a:t>
            </a:r>
            <a:r>
              <a:rPr lang="es-PE" sz="2000" dirty="0">
                <a:latin typeface="Arial" pitchFamily="34" charset="0"/>
                <a:cs typeface="Arial" pitchFamily="34" charset="0"/>
              </a:rPr>
              <a:t>, agua pesada, </a:t>
            </a:r>
            <a:r>
              <a:rPr lang="es-PE" sz="2000" dirty="0" smtClean="0">
                <a:latin typeface="Arial" pitchFamily="34" charset="0"/>
                <a:cs typeface="Arial" pitchFamily="34" charset="0"/>
              </a:rPr>
              <a:t>grafito. </a:t>
            </a:r>
            <a:endParaRPr lang="es-PE" sz="2000" dirty="0">
              <a:latin typeface="Arial" pitchFamily="34" charset="0"/>
              <a:cs typeface="Arial" pitchFamily="34" charset="0"/>
            </a:endParaRPr>
          </a:p>
          <a:p>
            <a:endParaRPr lang="es-PE" sz="2000" dirty="0" smtClean="0">
              <a:latin typeface="Arial" pitchFamily="34" charset="0"/>
              <a:cs typeface="Arial" pitchFamily="34" charset="0"/>
            </a:endParaRPr>
          </a:p>
        </p:txBody>
      </p:sp>
    </p:spTree>
    <p:extLst>
      <p:ext uri="{BB962C8B-B14F-4D97-AF65-F5344CB8AC3E}">
        <p14:creationId xmlns:p14="http://schemas.microsoft.com/office/powerpoint/2010/main" val="2711577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836712"/>
            <a:ext cx="6777317" cy="2592288"/>
          </a:xfrm>
        </p:spPr>
        <p:txBody>
          <a:bodyPr>
            <a:normAutofit fontScale="77500" lnSpcReduction="20000"/>
          </a:bodyPr>
          <a:lstStyle/>
          <a:p>
            <a:r>
              <a:rPr lang="es-PE" b="1" dirty="0"/>
              <a:t>Blindaje: </a:t>
            </a:r>
            <a:r>
              <a:rPr lang="es-PE" dirty="0"/>
              <a:t>Evita la fuga de la radiación y neutrones rápidos. Puede ser: Hormigón, Plomo, acero, </a:t>
            </a:r>
            <a:r>
              <a:rPr lang="es-PE" dirty="0" smtClean="0"/>
              <a:t>agua</a:t>
            </a:r>
            <a:r>
              <a:rPr lang="es-PE" dirty="0"/>
              <a:t>.</a:t>
            </a:r>
          </a:p>
          <a:p>
            <a:r>
              <a:rPr lang="es-PE" b="1" dirty="0"/>
              <a:t>Material de control: </a:t>
            </a:r>
            <a:r>
              <a:rPr lang="es-PE" dirty="0"/>
              <a:t>Hace que la reacción en cadena se pueda controlar. Son muy buenos absorbentes de neutrones. Puede ser: Cadmio, Boro, Indio, Plata.</a:t>
            </a:r>
          </a:p>
          <a:p>
            <a:r>
              <a:rPr lang="es-PE" b="1" dirty="0"/>
              <a:t>Materiales estructurales: </a:t>
            </a:r>
            <a:r>
              <a:rPr lang="es-PE" dirty="0"/>
              <a:t>Hormigón, estructura para contener el núcleo del reactor.  Acero, para la estructura de los combustibles, Aluminio estructura de combustible de reactores de investigación.</a:t>
            </a:r>
          </a:p>
          <a:p>
            <a:endParaRPr lang="es-PE"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0591" y="3140968"/>
            <a:ext cx="5816691" cy="3295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82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836712"/>
            <a:ext cx="7024744" cy="529128"/>
          </a:xfrm>
        </p:spPr>
        <p:txBody>
          <a:bodyPr>
            <a:normAutofit fontScale="90000"/>
          </a:bodyPr>
          <a:lstStyle/>
          <a:p>
            <a:r>
              <a:rPr lang="es-PE" dirty="0" smtClean="0"/>
              <a:t>Combustible : Uranio-235</a:t>
            </a:r>
            <a:endParaRPr lang="es-PE" dirty="0"/>
          </a:p>
        </p:txBody>
      </p:sp>
      <p:sp>
        <p:nvSpPr>
          <p:cNvPr id="3" name="2 Marcador de contenido"/>
          <p:cNvSpPr>
            <a:spLocks noGrp="1"/>
          </p:cNvSpPr>
          <p:nvPr>
            <p:ph idx="1"/>
          </p:nvPr>
        </p:nvSpPr>
        <p:spPr>
          <a:xfrm>
            <a:off x="899592" y="1556792"/>
            <a:ext cx="3528392" cy="4131821"/>
          </a:xfrm>
        </p:spPr>
        <p:txBody>
          <a:bodyPr>
            <a:normAutofit fontScale="85000" lnSpcReduction="10000"/>
          </a:bodyPr>
          <a:lstStyle/>
          <a:p>
            <a:r>
              <a:rPr lang="es-PE" dirty="0" smtClean="0">
                <a:latin typeface="Arial" pitchFamily="34" charset="0"/>
                <a:cs typeface="Arial" pitchFamily="34" charset="0"/>
              </a:rPr>
              <a:t>El uranio es un elemento químico metálico de color plateado - grisáceo que pertenece al grupo de los </a:t>
            </a:r>
            <a:r>
              <a:rPr lang="es-PE" b="1" dirty="0" smtClean="0">
                <a:latin typeface="Arial" pitchFamily="34" charset="0"/>
                <a:cs typeface="Arial" pitchFamily="34" charset="0"/>
              </a:rPr>
              <a:t>actínidos. </a:t>
            </a:r>
            <a:r>
              <a:rPr lang="es-PE" dirty="0" smtClean="0">
                <a:latin typeface="Arial" pitchFamily="34" charset="0"/>
                <a:cs typeface="Arial" pitchFamily="34" charset="0"/>
              </a:rPr>
              <a:t>Esta presenta en la naturaleza pero en pequeñas concentraciones; la podemos encontrar en las rocas, tierra, agua y en los seres vivos. </a:t>
            </a:r>
            <a:endParaRPr lang="es-PE" dirty="0" smtClean="0">
              <a:latin typeface="Arial" pitchFamily="34" charset="0"/>
              <a:cs typeface="Arial" pitchFamily="34" charset="0"/>
            </a:endParaRPr>
          </a:p>
          <a:p>
            <a:r>
              <a:rPr lang="es-PE" dirty="0" smtClean="0">
                <a:latin typeface="Arial" pitchFamily="34" charset="0"/>
                <a:cs typeface="Arial" pitchFamily="34" charset="0"/>
              </a:rPr>
              <a:t>El uranio presenta isotopos entre los cuales tenemos U-235, U-238.</a:t>
            </a:r>
            <a:endParaRPr lang="es-PE" dirty="0">
              <a:latin typeface="Arial" pitchFamily="34" charset="0"/>
              <a:cs typeface="Arial" pitchFamily="34" charset="0"/>
            </a:endParaRPr>
          </a:p>
          <a:p>
            <a:endParaRPr lang="es-PE" b="1" dirty="0"/>
          </a:p>
        </p:txBody>
      </p:sp>
      <p:pic>
        <p:nvPicPr>
          <p:cNvPr id="1026" name="Picture 2" descr="H:\Images\uran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700808"/>
            <a:ext cx="3631051" cy="3461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556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124744"/>
            <a:ext cx="3528508" cy="4707885"/>
          </a:xfrm>
        </p:spPr>
        <p:txBody>
          <a:bodyPr>
            <a:normAutofit fontScale="85000" lnSpcReduction="20000"/>
          </a:bodyPr>
          <a:lstStyle/>
          <a:p>
            <a:r>
              <a:rPr lang="es-ES" dirty="0" smtClean="0">
                <a:latin typeface="Arial" pitchFamily="34" charset="0"/>
                <a:cs typeface="Arial" pitchFamily="34" charset="0"/>
              </a:rPr>
              <a:t>Para las centrales nucleares utilizan el  </a:t>
            </a:r>
            <a:r>
              <a:rPr lang="es-ES" dirty="0">
                <a:latin typeface="Arial" pitchFamily="34" charset="0"/>
                <a:cs typeface="Arial" pitchFamily="34" charset="0"/>
              </a:rPr>
              <a:t>uranio-235 (235U) es un isótopo del uranio que se diferencia del uranio-238, el isótopo más común del elemento, en su capacidad para provocar una reacción en cadena de fisión que se expande rápidamente, es decir, que es fisible. De hecho, el 235U es el único isótopo fisible que se encuentra en la naturaleza. El uranio-235 tiene una semivida de 700 millones de años. </a:t>
            </a:r>
            <a:endParaRPr lang="es-PE" dirty="0">
              <a:latin typeface="Arial" pitchFamily="34" charset="0"/>
              <a:cs typeface="Arial" pitchFamily="34" charset="0"/>
            </a:endParaRPr>
          </a:p>
        </p:txBody>
      </p:sp>
      <p:pic>
        <p:nvPicPr>
          <p:cNvPr id="1026" name="Picture 2" descr="http://eltamiz.com/images/2009/April/Uran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585676"/>
            <a:ext cx="3688773" cy="371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965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529128"/>
          </a:xfrm>
        </p:spPr>
        <p:txBody>
          <a:bodyPr>
            <a:normAutofit fontScale="90000"/>
          </a:bodyPr>
          <a:lstStyle/>
          <a:p>
            <a:r>
              <a:rPr lang="es-ES" sz="3200" dirty="0" smtClean="0">
                <a:latin typeface="Arial" pitchFamily="34" charset="0"/>
                <a:cs typeface="Arial" pitchFamily="34" charset="0"/>
              </a:rPr>
              <a:t>Ciclo del uranio</a:t>
            </a:r>
            <a:endParaRPr lang="es-ES" sz="3200" dirty="0">
              <a:latin typeface="Arial" pitchFamily="34" charset="0"/>
              <a:cs typeface="Arial" pitchFamily="34" charset="0"/>
            </a:endParaRPr>
          </a:p>
        </p:txBody>
      </p:sp>
      <p:sp>
        <p:nvSpPr>
          <p:cNvPr id="4" name="AutoShape 2" descr="data:image/jpeg;base64,/9j/4AAQSkZJRgABAQAAAQABAAD/2wCEAAkGBhQQEBUUEhQVFRUSFRUUEBQXFBcUFhQYFxUWFRQXFhgaHCYfGhojGhYVHy8sIycpLCwsGB4xNTAqNSYrLCkBCQoKDgwOGg8PGiwiHyQsLCwtLCwtLCwsLSwpLCwsKS0pLCksKSwsLCwpLCwsLCwsKSwpLCwsLCwsLCksKSwsLP/AABEIAN8A4gMBIgACEQEDEQH/xAAcAAEAAQUBAQAAAAAAAAAAAAAABgIDBAUHAQj/xABMEAABAwEFAwcHCAkCBAcAAAABAAIDEQQFEiExBkFREyIyYXGBkQczUnKSobEUFiNCU9HS4UNigpOissHT8GOzFSREVBclc4OjwvH/xAAaAQACAwEBAAAAAAAAAAAAAAAABAIDBQEG/8QALxEAAgIBAwIDCAICAwAAAAAAAAECAxEEEiETMQVBUSIyUmGRobHwgdEVcRRC8f/aAAwDAQACEQMRAD8A7iqcY4hY96+Yl/8ATf8AylRlsDfRHgFdVV1M8lc57SXYxxCYxxCizbO30W+AUW2tv0wTMiY5seNoJPIhz8y4VZUEOGW5pp7lKVG3zOKzLwkdSxjiPFMY4jxUZuySOaJkjGtLXtBFWivWDlqDUHrBWc2zM9Bvsj7lF1fMOp8jcYxxHivQ8cVrG2RnoN9kfcj7O0FhDWg425hoBUHDB1WZNoiIoFgREQARFCNvdqH3farHIKmNwnbOwfWbWHMD0hqO8aEqUIubwiMpKKyyborNktbJY2yRuDmPaHMcNCCKgq8okgiIgAiIgAiIgAiIgClxO4JiPBVKlzAUAeYjw96qBK85MIGUQBUiIgDFvTzEnqO/lK0QYt7efmZPUd8CtUI01p3jJRauxbaxQ7ae3zR2qsDG4hycQlcWtwksc4irgQW/SgkUy5meanLY1znyh3hJFZpnxsoJbSYpZHNaahjMLWsqa5GJx0pXrVs5cEYLk32xD5GNwyuB5UuLGgU5NzOa6MknOrW13dF1dc5ixq5ZsHI+2Mldj5O0B7Z4hWkUophxFoFfOMNddcwQaLqdil5RgdSmocPRcCQ5p7CCO5U7ljglNclq8reLPC6UguDKZClTVwbv7VHZNv2Gn0MmTg7pN3d63G17f+Sl/Y/3WLmZWlodLXfBufqZmr1E6ZJRJ2fKVH9jJ7TPvVJ8p0f2EntM+9QNytPTj8Mo9H9RdeIXfL6E+PlTiH6CXxZ96tu8rMI/QS+Mf4lq9lth/lTRLM7DG4O5NrSMbi12EnMEAAg/kohfFmEc8rG1oySRja60a8tFeugSi0umlJwjnKGXqdRGKlLGGT93lhgH6Cbxj/EoX5QNsWXiYTHG9nJCQHGW54+TpTCT6B8VH5Es11vm6IoPSOQ7uPcux0kISzFcnJamco4l2Jl5K9s+QkFkmd9HK76Bx+pIT0fVcf4vWy65aLWyMVe9rBxc4NHvXCrJszG3N9Xn2W+Az8SVuaVNTmd5OZ7yc0T8Nc5bm8Eoa/ZHbjJ0yTamyt/TMPq1f/KCqBtdZftf4JB/9VzkBVgLv+Lr+Jh/kJ+iOmQ3/Z39GaOvDGAfA5rOBXJwFkWS0PiNY3uZ6pIHeND3hUz8M+GX1LYa/wCKJ1FFDrv2xkblM0PHpNo1/eOif4VKLDeMc7cUbg4bxoR1OBzHes22idXvIeruhZ7rMlERUloREQAREQAREQBjXl5mT1HfArT3w4sgkcDQgZEa1JAFPFbi8fMv9R3wWt2kZSDIVxS2dtOOK0xN/qrK5YK5rLRHPKJtVJd0UZiYxxme9gc8mjKNqDhGuu87tDVcbtu0k9po2WRzw175Ws6IxvLpHUAy1LqcMRG9dL8vD8MNlzGcsh3aCMVNO8e5clu91ZAGkmgqSDoA0iuXWRnX4qM5Nk649hdN4vgmxxvfGa6sPJk5nECRoM6L6MsFqEE+BzSwSuwuxPdKOWwgtLZHGpDmUbzsJq1tBmV842wBjgDQ1BJIIOZY0kZcCDpkuvWHbyFtmfHaIXsnaIqtDARK9jI31xsAa0mjTupiyRF+pKUck42yH/Iy/sf7rFy8rJv7b20SwgPYRES0PDWPcXULX4sRaAMgMgRnVWLDZ5J3tYyN5LqAE4AM24hUl2WS2/DNRXXCSnJLkxPEKLJzThFvgtOVp6kR2Itf2Q/eM/EqHbC2z7IfvGfetN6uj40ILS3fCyjYi9Y7Pascz8LRE9oJqQCXMNBSvAlRy/Jg+0TOaatdLI5p4hzyQe8EKQSbA2z7Nv7xn3rU2O78JxOoSCQ2hqOGIHfXd1KiHTsscoPLwXT6kIKM1hGNYrmrzpB2M/F93itw1qAKoBOKKj2Fm2+4AVYCAKsBDZ1IqhhLiGtBJJoANSSplZbiiigka4NfM2MveSK4CWuwgcND8eCidjtBie17aVaaiuY0opHZNs30dyjQSR9HhFADn0qnMae9Z2rVssbO3+x7TOuOd/cjTQqwFVI8ucXHVxJPaTUr0BNZKMABXrPM6NwcwlrhoR8DxHUclQAqwFXLDWGWRynlExuS/wATc19Gye5/Et6+r4rcLnTcsxkRmCMiCNCDxUwuK9+Wbhf5xoz3YhpiH9fzCw9Vpun7Ue34NXT37/Zl3NqiIkRsIiIAIiIAxbzdSGQ8GOPgCuX3z5Sy6SQBkjmskY5seBvMMbg5pJAqDiaHZ7wRoup26AyRPYKVc1zRXTMEZqNP2ReTUlg3ENcWg7s+ZnlTwXG2uwHDNq9qJbdLykox0YY4wRRsYrUFtPr6mvX1K9dt1vdZ2RNZSW24pHAV5sEJAjbznZY5AXnqa3dkuyRbABg5scI361z45xrK+a0o0cwbukdKUp0ENv0Oo5LZfJxMaOldGCCC0N5+WVA7m0pXgTlxyU4gs742lshEgDqg5McBXLmioypSgopF815vSj8TX+RWjsnaPtI+quLLwaPdRRWSWTWmcMFain62WR+HerlyvJnizafpBQtcCOi7ry3LItGwr5B9IIH044v6N0XlyeT0Wa0MlAjbgdiOFzyei5tACKb1PBHJN0RUyPDQSTQAEk8ANSg4Rbbm+sDBAw86QVkPBmlP2iCOwHioOAsm8LaZ5Xyn67qgcBo0dzQArIC9ZpKFTUl5vlnm9Tb1bG/LyPAFWAgCrATLZSkAFes9mdI7CxrnO4NFT2ngO1bO4NnnWk1NWxtNHO3uPot/qd3bpO7HYmQtwxtDRwG/rJ1J6ysvVa9VPbDl/Y0NPo3Yt0uEQuz7H2h2ZDGdTn1Pg0Ee9ZB2KmGj4z7Q99Cpmiy3r735/ZGgtHUvI5/argnizdGSB9ZnPHgOd7lhtzXTFqb22fZNVzaMk9IaO9cb+3X4K+rxB5xYv5KbNGu8CGBquAKqSEscWuFHNNHDh/mq9AWluTWUI4xwwArsErmODm9JpqOHWD1EZd6pAVQChLDWGTjw8om9jtQlY17dHCvWOIPWDUdyvKPbM2qjnRnQjG3tFA8e9p8VIVgWQ2ScTYrnvimERFWTCIiACIiACIiACIiACIsU201NGONCRWrBprq5AGUtLthauTsclNX0jH7Ro7+HEth8sd9m72o/xKM7c2sujiaWFtZC7MtOjHDcT6SY00N1sU/Uovntrk16EPAVQCAKsBetbPOJABZVgsRmkZG3IvNK8Bq49wBKsAKQbHMIme/CXYWAChaKY3dZHoe8pTVWuupyQzRWpzSZM7LZmxsaxgo1ooB/m9XVjfKnfZu8WfiVUFpxOLS0tIAOZaagkjcTwK8segWPIvoiLh0IiIA0e0934mcqNWdPrZv9kmvZi4qOAKeyxhzS05hwII6jkVA42kCh1GR7RkfeFqaKxtOL8jP1UMNSPQFWAgCqATrYqXrDLgljdweAex3MP81e5TJQabouPAEjuFQpwCsvWL2kx/Sv2Wj1ERJDYREQAREQAREQAREQAWuitDQXgn67vitiojeFowzSD9cq6mG+WCq14iSD5W3isK8bJDaMIlzw1LaOc2ldeiRwUfltvPZ2u/lKx76t7hZ5Cxxa4NqCNciCfEVHenFp9rymLZzwzefNyyei797J+JBs7ZeDv3kn4lrLHayI2YnFxwtxE6k0FSr3y1WbJ/G/qQxD0X0M/wCbtl4O/eSfiWbd9khgxcnUYqYquc7StOkTxPitILany1RdUpLDk/qSW1cpIk/ytvFeWWUOldT0GfzSKNfLVtNnJsUknU2P+aVL20bI5La5Zlg3yIiTGgtFflnmYTJHI/B9ZoPQ6xl0ePDs03qKUJbXnGSMo7lghQvCX7V/j+StNHxJJO8k1J8StvfFy4KvjHN1c0fV629XVu3dWqC2KpVyWYLBmWRnF4kwAqgEAVQCsyVnhbUUO/Iq+LVJ9pJ7StALOuy7DKanJg7i/qHVxPhxFNrglmRbWpN4iXbrhlldiMkgYDmcXSI+qOrie7XSQLxjAAABQDIAZADqXqypy3POMGlGO1YyERFAkEREAEREAEREAFznaC9GMtUzXGha7trVoOVP6roy4N5Rrc6O9J8JI6Ghy6Dd3imNPLbIrtWVyZlvvcveCCQAKDM9dTlvOi9nvkuiMZGrcLiSSdNVC3Xs+lKjM721z7aZbv8ACvTeUu8gcDQ+7JPdRC+EdBsN+Aij6CgAHgdanqCyH37GKUJO80AORBpv40XNTfr2mmfgPflRXRtJIKdHSnm4yfe3M6o6hzajokd+tOgNNakj4CqrnvtrGlxa8U4tp7yubfOE7yD1FrT8QvYb9pq1o4ExtPuoEb2dwjpNmv6J7A6pBOTmnUHdQ1zB3adilGxNqEj5qVybFrlvlXGDtC5/6bWu5w11C6L5GJw82qjg7zFaNpTzypvnmDROtLcdNREWeMhFatJ5jvVd8FgXbYozC0mNlcIqSxprlrou44yRcsPBtFoL2ubDV8Yy1ewDTiWj4jw4KqdkbXD6NhqdMLfuWZb7JGxleTYP2G/cro7q2mvMpco2RefIjgXoCszPDHZDm1zAGnWAN3EeHXSy0tfI0OP0VRjcPrDgP1eJ37uvUUsrODP4ybi7LrMvOdUM97+z9X4qRNAAoMgNAsKWxxBlRHHSgpzG6btyrbYYaVwR01rgb9yybJym8s04RjDhGWiwnWOLdGzOtOY37l7dYpHSlKPkFOFJX0GSrwWZ5MxERcOhERABERABERABcF8ok4be0+ueCvOIA5jdAPv3rvS5fth5JJrdbZLQ2eNgkLSGlriRhYG5kdi6iE1lHODeDR9YdVXO/GFT8rrvZ3cp/dUvl8g1oc7F8rj6wWOOVKU7FkweQ2Rg8/HU6mj6/kuNJdivYyD8rmDuHSAbWo6i4mhWXI13J8oxrsHXhGfdu61u7Rsk2GXAZGyBnSwBwFfRqdab6dnFbAMFKUypSm6nCi1NL4c7Y77OPT+zOu1ShLbHn1OfWm9Gg4XAVpnSjqHPcR2Kx8rj051CKjMAGuWQw5HtUyh2Dinmwh0cePo42kjFXo1Gla5V7OC3jfInIP0kGWn0Zy9yUthKiW2SHK5KyO6JzizxxuypnwOEn3tXVfIrCGm10FK8h6P+twWEfIrL9rBX1HD4BS7YLYx93crje1/KiOmHFlg5SvS9f3KhzlIvjFpkuREUS0tWrzbvVd8CrLXgRM9UfBXrV5t3qu+BWDJJSBtM8h4qcUVWMwmkGQF2lRXu0WTfto5tNx96w3tWRf56A30JKbljfEUh7kiPyKwQsmRisuCdU0K7SWWi1B1na4ZYmg04ZaLWWHaNgaWS1pXCKCopxKqkvJjbE3E5jTQtoXAE0qNDvyqoq9JVVxllP1HLbJRw16E9s15tk8yA4NyJrQN4K/d3QNfTl/3XqE3FbXRzNAPNcaObuORA8KqZXNPjiDqUxPlNNafSvS90FCWEX0Tc1lmciIqS8IiIAIiIAIiIAIiIAKF7U7WVrDActJJAdeLWH4nw4q3tTtZjrDAebpJIPrcWtPo8Tv3ZZmKgLb0Wgziy1f6X9mTq9Z/0r/l/0AFUAgCrAW22ZKR5hUu2Z2opSKc5aRyHdwa8/A+PFRQBVhqV1FEbo7ZDNNsqpZidYRQ7ZvaXBSKY83Rjz9XgHH0evdvy0mK8zdTKqW2RvVWxsjmIREVJaWrV5t3qu+BUTt19YZYo8Yw8yraCtT7+Cllq6DvVd8F84ybTvmLQ6PCKCrnBmR4gNNQKU4rqko92V2JvsdvfMtCy83OtMjXyF1MWGugGIaLnMG0OF9cWFuWTARXLUZGh0zVuS+w4Grud9U84+0Tnw0R14Z7kOm8HUZJ/8961sN8xSdF4riw0ORrpQA5nuUJu3aZ0bHMcIpGvc1xxNcaUa5tNRqHH3LE+UME3LMDI3Yw9oZkGEEObhqToQEPWRTOrT5JjtVesYgjBNak0cHMLc8Rzo6o/NXrNaeVja9hDmueyIEEEY3iob9/BQe1z8rnIQ88XHFvLjqeJJ71XFb3saGte4NBDmtDiACBRpAGhAyyVUdYo9kWPT57k+5cWS0QfKCIxI/mEuBBLS2oqCaZuaM+KnWzNqbLZmvYQ5r3SFpGhBleuDWm1Okpyhc/DXDiJdStK0rpoPALtXk7H/lsGVMn5f+69S6/VYRr6ZI0RFIkEREAEREAEREAFiXnd4njMZe9gd0iwgEje0kg5Hf8A/qy0XU8PKONZ4Ix8wIPTm8Y/wLSbTbPMsvJljnnGXA4i06AEUo0da6Eo1t3BWBjvQkFexzXN+Jan9NqrXbFSk8ZE79PWq5OMVnBBwFWAgCqAXo2zDSAC3WzlyMtJkD3PbgDCMJaOljrWrT6IWoAW62VtfJ2kA6SAsPbqz3gj9pJ6ty6TcXyNaZR6iUuxufmRF9pL4x/gW4u6w8jGGBz3AdHGQSB6IoBkP83LKRecnbOfvPJuRrjD3VgIiKsmWrT0Heq74L5YjZUDsG/qX1W5tQQdDkVFB5K7t/7f/wCaf+4qLqnZjB1Y8zgPI13lTi6dg4JYI3vMuJ7GucA5oFSK5c1T28vJxd0UT3/J8wOaOWnzccmjznEhYcEIY0NGjQGjsAoPgm/D9Gm5OxJoU1Vu3CjwRtvk7s3GX2m/gV1mwNnGhk9pn4FJAFUAtT/iUfAhNX2fEyOSbEwAE4pcgT0mbh6i57PeIjZjfkABXIHXhkuyPhxjD6dGe2cP9Vl2jyS3ZIAH2aoBqBy0/Z9osvXaaClFQSXqP6S2TTcnk+dHbZ60Zka00qMsj2r6P8ldpMlz2V5pVzHE0yHnX6LD/wDBW6P+0H7+0f3VLLouiKyQsggbgijFGNq51ASTq4knMnUqiNcY9hlyb7mYiIpkQofaNq5w9wAioHOAqx5NASB9dTBQSayEuceLnfEpzSQhKTU0KaqcoxW1mR87Z+EXsP8A7ifO60cIvYf/AHFjtu1x0BVxt0nen3Vp15CPWu9S/HtXOdeS9h/9xX/nHN/p/u3f3FiC61dbY6BQdVHkiSut82Vu2ln/ANL2H/3FesW0UrpGNfyeFzqOIa4UFCa1LyBosX5IFodprWGgRN1ObzwG5vfv6u1EdPXZ7MVyzr1M4e1J8Ew2bv42uS0EebY5jYRTdR1XHfVxz6hTrWwvuxctZ5GDUtq31m85n8QCgmxm0UNkEomLhjLS2jS7QEHTtUjPlFsfpP8A3T/uS1+msrtfTi8LtwxmnUQnWt8ll9+SGtzVYCqtN4QzTyGAktJxgFpaRiriFCNMVe4hegLejPdFPsZEo7W0AFWB+RGo4EdaAKsBcZ1E4uG+ROyjvONHPHH9YdR9xy4V2i5xDIWODmktcNCNQpLd+1YpSZtD6bQSD2t1HdXuWFqNJKDzDlGvTqVJYl3JEix7NeMcnQe13UHAnvGoV9zgNckgOHqLX2m/oWfXDj6LOee+mQ7yFobxvl82XQZ6INS71j/QZdquronY+EVWXRh3K77vPlnBrTzGHI+k7TF2AVA41J4LXAIAqgFsVwVcdqMuc3OWWAF6AgC9UiJmXPZ8c7ODKvPdk3+Ig/slSxanZ6x4Yy86yUI6mjofEu/a6ltljaie+bZq0Q2wCIioLgiIgAoK+/sD3NEYJa5wqSc6OOeinS5peDA10j3PDRjNdRq4gZkZnLdXuXHKUV7IbIS4kbF20r/RYPH71b+cTzub4H71hOgZgDw8PBFQ4HmgHQ1puyqDSm+iwrNeEEoxMI3iue7rpx38PFV9awn0K/Q3Lr+dTMA/52rz/jxH1QfFYTLVGKZjuqK+7Je/KoqdIA0OeZ7hv6/6qSvs9Tj09foZEu1OBtcAJ0AxHM7u781GJpS9xc41c4kuPWVsrzjEnOjz5MVcOIoMTu7KvaVqivS+EYlW5t5l+P8A0894mttiilhfktPWPKsh6x5VqyM6Jvtn9nGvYyZ1pjje5+CKKmNzi44Q19DVuIjgaChWwdEWkhwIINHA6gjUKjY67iwNtFntMAkJDJopRTCzGC6hxVrRooaAEFY22O0UUd4ExEPY5jRaMJxDlBUYmmtKhmAGmWVNQslWy6zjnK/H79zU6a6Sl2f5M0BVgK3Zp2yNDmEOadCFfATDZVgAKoBAFUAoNkjwxg6gHtFUFnb6LfZCvRAVGKtKjFTWm+ikNlscEodhjIYB5wkjPfrwS9tqhy0XV1ufCZHQFUAlFUFYQAC9AQBeqJ0LMuu7+WfQ9BvnOveGd+/q7QqLDYXTOo3IDpO3N+89SlVlszY2hrRQDxPEniSktRftW2Pcbop3Pc+xdREWYaAREQAREQAXGL5OOebFDPibK5kRo4xmjxhkAFaip0NBl1Ls6+cNp5nNtVpc0uFLTI3FiIocbiMu5Qm0u6LK4uT4ZduXbB8c5DsL4nEteKNBbRzxjYC52VDoANB2nNmtsNkkcYnBzJ5HEtDmubHQihGDQOGLI0pQKGQWiJpoW1rrTKuXVTOvFbmyXTFPhcyYMzAwEVIIyqednXXKuq7379jslg3s1/FkHKucAHuLWV6Z4ljSKCnO45tArxuQ36ZrRI0c5pkkEThTEeceaToTmDkPvW/sew8dohiFoe2cQ80AOewFtKAdGtQKUzGnWVn3VstZoXxuiikijAEkTDI0hxcG4S7nFwqc/wDMotpI7CLk+TZ2SyRWVjsmiQto7Eaco6hdkK9HIhQq0RFp0ABrhArQUObRXPKo7iFIrxuGR7mmM8kADjGKpf8ARFoDqHOrqHPtosWPZqeSRjZCzCRga5obVrs3CorWhNK03Fyt0et/416ay0+Hw/N9/wCO5Tq9E76WnhNcrlfvJqbHdM09eRjc/DTFSmVdNSOCuP2Qth/6d/iz8SmPk5hcz5Q1wo5r2NcOBAcCFM1tanxGyFjjFLH78zHo0EJQUpN5/fkcSl2Ktp/6Z/iz8SxZNhLcf+mf4x/iXd0Sj8Qsfkvv/Y0tDWvN/v8ABw67NmL0szqx2Z5B6TC6PC7+PI9Y/JSyOOUMBmhfCTkQ/CRXqc0kH3HqXRV45oIoRUHIg6FRWumnykSekhjhs5+AvQFKbVsxE7NlYz+rm32TkB2UWtl2alb0Sx47Sw+BqPem46yuXfgWlppx7cmthAxDFXDUYqa030W+nvaB7QwiQNG5tGjsyOi1TrpmGsTu4sPwcvBd0v2T/Af1K5OVU2m5dvmdgrIZSj9iwvQFmR3LMf0dPWe0D+EuPuWbBsy49N4HUwVPtOy/hXZamteZyNE35GmJp8Py7Vs7Bcb5M31Y3h9c931R259Q1W7sd1RxZtbzvSPOd4nQdmSy0lZq3LiPA1XpkuZcluCBrGhrQABoB/mquIiTGwiIgAiIgAiIgAuU23yPSz2iZ8kzRHLO+ZrWirucTSpIyNDwK6siAOfXb5KYITXkzIf15svBrB71I7NcfJ9CGNnqua0+6Nb5FxrPc6ng0sd1OBrg35HlN2tDzMxWqWi63vpzQKADJ4oKcOYt0ij04skrJJ5RHv8AgsgFB73iv8iuWa55A9hIFGuBrylTod2AceK3qIUEjrsk+CzFY2Ne97RR0mHGfSwghpPXQ07hwV5EUysIiIAIiIAIiIAIiIAIiIAIiIAIiIAIiIAIiIAIiI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72816"/>
            <a:ext cx="7128792" cy="4543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18054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620688"/>
            <a:ext cx="7024744" cy="613872"/>
          </a:xfrm>
        </p:spPr>
        <p:txBody>
          <a:bodyPr>
            <a:noAutofit/>
          </a:bodyPr>
          <a:lstStyle/>
          <a:p>
            <a:r>
              <a:rPr lang="es-PE" sz="3600" dirty="0" smtClean="0">
                <a:latin typeface="Arial" pitchFamily="34" charset="0"/>
                <a:cs typeface="Arial" pitchFamily="34" charset="0"/>
              </a:rPr>
              <a:t>Fisión Nuclear:</a:t>
            </a:r>
            <a:endParaRPr lang="es-PE" sz="3600" dirty="0">
              <a:latin typeface="Arial" pitchFamily="34" charset="0"/>
              <a:cs typeface="Arial" pitchFamily="34" charset="0"/>
            </a:endParaRPr>
          </a:p>
        </p:txBody>
      </p:sp>
      <p:sp>
        <p:nvSpPr>
          <p:cNvPr id="3" name="2 Marcador de contenido"/>
          <p:cNvSpPr>
            <a:spLocks noGrp="1"/>
          </p:cNvSpPr>
          <p:nvPr>
            <p:ph idx="1"/>
          </p:nvPr>
        </p:nvSpPr>
        <p:spPr>
          <a:xfrm>
            <a:off x="899593" y="1484784"/>
            <a:ext cx="3672407" cy="4464496"/>
          </a:xfrm>
        </p:spPr>
        <p:txBody>
          <a:bodyPr>
            <a:normAutofit fontScale="85000" lnSpcReduction="10000"/>
          </a:bodyPr>
          <a:lstStyle/>
          <a:p>
            <a:r>
              <a:rPr lang="es-PE" dirty="0">
                <a:latin typeface="Arial" pitchFamily="34" charset="0"/>
                <a:cs typeface="Arial" pitchFamily="34" charset="0"/>
              </a:rPr>
              <a:t>L</a:t>
            </a:r>
            <a:r>
              <a:rPr lang="es-PE" dirty="0" smtClean="0">
                <a:latin typeface="Arial" pitchFamily="34" charset="0"/>
                <a:cs typeface="Arial" pitchFamily="34" charset="0"/>
              </a:rPr>
              <a:t>a </a:t>
            </a:r>
            <a:r>
              <a:rPr lang="es-PE" dirty="0">
                <a:latin typeface="Arial" pitchFamily="34" charset="0"/>
                <a:cs typeface="Arial" pitchFamily="34" charset="0"/>
              </a:rPr>
              <a:t>fisión es una reacción nuclear</a:t>
            </a:r>
            <a:r>
              <a:rPr lang="es-PE" dirty="0" smtClean="0">
                <a:latin typeface="Arial" pitchFamily="34" charset="0"/>
                <a:cs typeface="Arial" pitchFamily="34" charset="0"/>
              </a:rPr>
              <a:t>, que se realiza en el núcleo de un átomo.</a:t>
            </a:r>
          </a:p>
          <a:p>
            <a:r>
              <a:rPr lang="es-PE" dirty="0" smtClean="0">
                <a:latin typeface="Arial" pitchFamily="34" charset="0"/>
                <a:cs typeface="Arial" pitchFamily="34" charset="0"/>
              </a:rPr>
              <a:t> </a:t>
            </a:r>
            <a:r>
              <a:rPr lang="es-PE" dirty="0">
                <a:latin typeface="Arial" pitchFamily="34" charset="0"/>
                <a:cs typeface="Arial" pitchFamily="34" charset="0"/>
              </a:rPr>
              <a:t>La fisión ocurre cuando un núcleo </a:t>
            </a:r>
            <a:r>
              <a:rPr lang="es-PE" dirty="0" smtClean="0">
                <a:latin typeface="Arial" pitchFamily="34" charset="0"/>
                <a:cs typeface="Arial" pitchFamily="34" charset="0"/>
              </a:rPr>
              <a:t>es bombardeado por neutrones lo cual como consecuencia el núcleo se divide </a:t>
            </a:r>
            <a:r>
              <a:rPr lang="es-PE" dirty="0">
                <a:latin typeface="Arial" pitchFamily="34" charset="0"/>
                <a:cs typeface="Arial" pitchFamily="34" charset="0"/>
              </a:rPr>
              <a:t>en dos o más núcleos </a:t>
            </a:r>
            <a:r>
              <a:rPr lang="es-PE" dirty="0" smtClean="0">
                <a:latin typeface="Arial" pitchFamily="34" charset="0"/>
                <a:cs typeface="Arial" pitchFamily="34" charset="0"/>
              </a:rPr>
              <a:t>pequeños (lo cual se libera en forma energía calorífica), además también quedan  neutrones libres y otros fotones que realizan el mismo procedimientos con otros átomos. </a:t>
            </a:r>
            <a:endParaRPr lang="es-PE" dirty="0">
              <a:latin typeface="Arial" pitchFamily="34" charset="0"/>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00808"/>
            <a:ext cx="2672457" cy="4168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78817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692696"/>
            <a:ext cx="7024744" cy="601136"/>
          </a:xfrm>
        </p:spPr>
        <p:txBody>
          <a:bodyPr>
            <a:normAutofit fontScale="90000"/>
          </a:bodyPr>
          <a:lstStyle/>
          <a:p>
            <a:r>
              <a:rPr lang="es-PE" dirty="0" smtClean="0">
                <a:latin typeface="Arial" pitchFamily="34" charset="0"/>
                <a:cs typeface="Arial" pitchFamily="34" charset="0"/>
              </a:rPr>
              <a:t>Fusión Nuclear</a:t>
            </a:r>
            <a:endParaRPr lang="es-PE" dirty="0">
              <a:latin typeface="Arial" pitchFamily="34" charset="0"/>
              <a:cs typeface="Arial" pitchFamily="34" charset="0"/>
            </a:endParaRPr>
          </a:p>
        </p:txBody>
      </p:sp>
      <p:sp>
        <p:nvSpPr>
          <p:cNvPr id="3" name="2 Marcador de contenido"/>
          <p:cNvSpPr>
            <a:spLocks noGrp="1"/>
          </p:cNvSpPr>
          <p:nvPr>
            <p:ph idx="1"/>
          </p:nvPr>
        </p:nvSpPr>
        <p:spPr>
          <a:xfrm>
            <a:off x="467545" y="1412776"/>
            <a:ext cx="4824536" cy="5112568"/>
          </a:xfrm>
        </p:spPr>
        <p:txBody>
          <a:bodyPr>
            <a:normAutofit fontScale="92500" lnSpcReduction="10000"/>
          </a:bodyPr>
          <a:lstStyle/>
          <a:p>
            <a:r>
              <a:rPr lang="es-PE" dirty="0">
                <a:latin typeface="Arial" pitchFamily="34" charset="0"/>
                <a:cs typeface="Arial" pitchFamily="34" charset="0"/>
              </a:rPr>
              <a:t>E</a:t>
            </a:r>
            <a:r>
              <a:rPr lang="es-PE" dirty="0" smtClean="0">
                <a:latin typeface="Arial" pitchFamily="34" charset="0"/>
                <a:cs typeface="Arial" pitchFamily="34" charset="0"/>
              </a:rPr>
              <a:t>s </a:t>
            </a:r>
            <a:r>
              <a:rPr lang="es-PE" dirty="0">
                <a:latin typeface="Arial" pitchFamily="34" charset="0"/>
                <a:cs typeface="Arial" pitchFamily="34" charset="0"/>
              </a:rPr>
              <a:t>el proceso por el cual varios núcleos atómicos de carga similar se unen y forman un núcleo más pesado. </a:t>
            </a:r>
            <a:endParaRPr lang="es-PE" dirty="0" smtClean="0">
              <a:latin typeface="Arial" pitchFamily="34" charset="0"/>
              <a:cs typeface="Arial" pitchFamily="34" charset="0"/>
            </a:endParaRPr>
          </a:p>
          <a:p>
            <a:r>
              <a:rPr lang="es-PE" dirty="0" smtClean="0">
                <a:latin typeface="Arial" pitchFamily="34" charset="0"/>
                <a:cs typeface="Arial" pitchFamily="34" charset="0"/>
              </a:rPr>
              <a:t>Simultáneamente </a:t>
            </a:r>
            <a:r>
              <a:rPr lang="es-PE" dirty="0">
                <a:latin typeface="Arial" pitchFamily="34" charset="0"/>
                <a:cs typeface="Arial" pitchFamily="34" charset="0"/>
              </a:rPr>
              <a:t>se libera o absorbe una cantidad enorme de energía, que permite a la materia entrar en un estado plasmático. </a:t>
            </a:r>
          </a:p>
          <a:p>
            <a:r>
              <a:rPr lang="es-PE" dirty="0" smtClean="0">
                <a:latin typeface="Arial" pitchFamily="34" charset="0"/>
                <a:cs typeface="Arial" pitchFamily="34" charset="0"/>
              </a:rPr>
              <a:t>La </a:t>
            </a:r>
            <a:r>
              <a:rPr lang="es-PE" dirty="0">
                <a:latin typeface="Arial" pitchFamily="34" charset="0"/>
                <a:cs typeface="Arial" pitchFamily="34" charset="0"/>
              </a:rPr>
              <a:t>fusión de dos núcleos de menor masa que el hierro (en este elemento y en el níquel ocurre la mayor energía de enlace nuclear por nucleón) libera energía en general. Por el contrario, la fusión de núcleos más pesados que el hierro absorbe energía</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603375"/>
            <a:ext cx="3670300" cy="365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72157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620688"/>
            <a:ext cx="7024744" cy="745152"/>
          </a:xfrm>
        </p:spPr>
        <p:txBody>
          <a:bodyPr>
            <a:noAutofit/>
          </a:bodyPr>
          <a:lstStyle/>
          <a:p>
            <a:r>
              <a:rPr lang="es-PE" sz="3600" dirty="0" smtClean="0">
                <a:latin typeface="Arial" pitchFamily="34" charset="0"/>
                <a:cs typeface="Arial" pitchFamily="34" charset="0"/>
              </a:rPr>
              <a:t>Reactor a Fisión Nuclear</a:t>
            </a:r>
            <a:endParaRPr lang="es-PE" sz="3600" dirty="0">
              <a:latin typeface="Arial" pitchFamily="34" charset="0"/>
              <a:cs typeface="Arial" pitchFamily="34" charset="0"/>
            </a:endParaRPr>
          </a:p>
        </p:txBody>
      </p:sp>
      <p:sp>
        <p:nvSpPr>
          <p:cNvPr id="3" name="2 Marcador de contenido"/>
          <p:cNvSpPr>
            <a:spLocks noGrp="1"/>
          </p:cNvSpPr>
          <p:nvPr>
            <p:ph idx="1"/>
          </p:nvPr>
        </p:nvSpPr>
        <p:spPr>
          <a:xfrm>
            <a:off x="1043607" y="1484785"/>
            <a:ext cx="3191679" cy="4176463"/>
          </a:xfrm>
        </p:spPr>
        <p:txBody>
          <a:bodyPr>
            <a:normAutofit/>
          </a:bodyPr>
          <a:lstStyle/>
          <a:p>
            <a:r>
              <a:rPr lang="es-PE" dirty="0" smtClean="0">
                <a:latin typeface="Arial" pitchFamily="34" charset="0"/>
                <a:cs typeface="Arial" pitchFamily="34" charset="0"/>
              </a:rPr>
              <a:t>Estos reactores son los mas conocidos ya que por medio de la fisión nuclear se puede </a:t>
            </a:r>
            <a:r>
              <a:rPr lang="es-PE" dirty="0">
                <a:latin typeface="Arial" pitchFamily="34" charset="0"/>
                <a:cs typeface="Arial" pitchFamily="34" charset="0"/>
              </a:rPr>
              <a:t>liberar asta 200 </a:t>
            </a:r>
            <a:r>
              <a:rPr lang="es-PE" dirty="0" smtClean="0">
                <a:latin typeface="Arial" pitchFamily="34" charset="0"/>
                <a:cs typeface="Arial" pitchFamily="34" charset="0"/>
              </a:rPr>
              <a:t>MeV Solo con un átomo de uraneo-235.</a:t>
            </a:r>
            <a:endParaRPr lang="es-PE" dirty="0">
              <a:latin typeface="Arial" pitchFamily="34" charset="0"/>
              <a:cs typeface="Arial" pitchFamily="34" charset="0"/>
            </a:endParaRPr>
          </a:p>
        </p:txBody>
      </p:sp>
      <p:pic>
        <p:nvPicPr>
          <p:cNvPr id="6149" name="Picture 5" descr="H:\Images\fig3-reacto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5287" y="1844824"/>
            <a:ext cx="3770277" cy="3569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5069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556792"/>
            <a:ext cx="7024744" cy="613872"/>
          </a:xfrm>
        </p:spPr>
        <p:txBody>
          <a:bodyPr>
            <a:normAutofit fontScale="90000"/>
          </a:bodyPr>
          <a:lstStyle/>
          <a:p>
            <a:r>
              <a:rPr lang="es-PE" dirty="0" smtClean="0">
                <a:latin typeface="Arial" pitchFamily="34" charset="0"/>
                <a:cs typeface="Arial" pitchFamily="34" charset="0"/>
              </a:rPr>
              <a:t>Obtención de energía eléctrica por la fisión nuclear</a:t>
            </a:r>
            <a:br>
              <a:rPr lang="es-PE" dirty="0" smtClean="0">
                <a:latin typeface="Arial" pitchFamily="34" charset="0"/>
                <a:cs typeface="Arial" pitchFamily="34" charset="0"/>
              </a:rPr>
            </a:br>
            <a:endParaRPr lang="es-PE" dirty="0">
              <a:latin typeface="Arial" pitchFamily="34" charset="0"/>
              <a:cs typeface="Arial" pitchFamily="34" charset="0"/>
            </a:endParaRPr>
          </a:p>
        </p:txBody>
      </p:sp>
      <p:pic>
        <p:nvPicPr>
          <p:cNvPr id="2053" name="Picture 5" descr="https://encrypted-tbn0.gstatic.com/images?q=tbn:ANd9GcQVI8LDjjPTKJp0D5CMcRxODq7j0EQu9kFiac1IY46GbYfPL8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060848"/>
            <a:ext cx="6300700"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3200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980728"/>
            <a:ext cx="7024744" cy="613872"/>
          </a:xfrm>
        </p:spPr>
        <p:txBody>
          <a:bodyPr>
            <a:normAutofit fontScale="90000"/>
          </a:bodyPr>
          <a:lstStyle/>
          <a:p>
            <a:r>
              <a:rPr lang="es-PE" dirty="0" smtClean="0">
                <a:latin typeface="Arial" pitchFamily="34" charset="0"/>
                <a:cs typeface="Arial" pitchFamily="34" charset="0"/>
              </a:rPr>
              <a:t>Beneficio y desventaja  de la energía nuclear</a:t>
            </a:r>
            <a:endParaRPr lang="es-PE" dirty="0">
              <a:latin typeface="Arial" pitchFamily="34" charset="0"/>
              <a:cs typeface="Arial" pitchFamily="34" charset="0"/>
            </a:endParaRPr>
          </a:p>
        </p:txBody>
      </p:sp>
      <p:sp>
        <p:nvSpPr>
          <p:cNvPr id="3" name="2 Marcador de contenido"/>
          <p:cNvSpPr>
            <a:spLocks noGrp="1"/>
          </p:cNvSpPr>
          <p:nvPr>
            <p:ph idx="1"/>
          </p:nvPr>
        </p:nvSpPr>
        <p:spPr>
          <a:xfrm>
            <a:off x="1043492" y="1844824"/>
            <a:ext cx="6912883" cy="3987805"/>
          </a:xfrm>
        </p:spPr>
        <p:txBody>
          <a:bodyPr>
            <a:normAutofit/>
          </a:bodyPr>
          <a:lstStyle/>
          <a:p>
            <a:r>
              <a:rPr lang="es-PE" sz="2000" dirty="0" smtClean="0">
                <a:latin typeface="Arial" pitchFamily="34" charset="0"/>
                <a:cs typeface="Arial" pitchFamily="34" charset="0"/>
              </a:rPr>
              <a:t>El principal beneficio de la energía nuclear es la obtención de energía eléctrica mediante la fisión nuclear e los reactores, además de no liberar gases de efecto invernadero.</a:t>
            </a:r>
          </a:p>
          <a:p>
            <a:r>
              <a:rPr lang="es-PE" sz="2000" dirty="0" smtClean="0">
                <a:latin typeface="Arial" pitchFamily="34" charset="0"/>
                <a:cs typeface="Arial" pitchFamily="34" charset="0"/>
              </a:rPr>
              <a:t>Una de las desventajas</a:t>
            </a:r>
            <a:r>
              <a:rPr lang="es-ES" sz="2000" dirty="0" smtClean="0">
                <a:latin typeface="Arial" pitchFamily="34" charset="0"/>
                <a:cs typeface="Arial" pitchFamily="34" charset="0"/>
              </a:rPr>
              <a:t> y </a:t>
            </a:r>
            <a:r>
              <a:rPr lang="es-ES" sz="2000" dirty="0">
                <a:latin typeface="Arial" pitchFamily="34" charset="0"/>
                <a:cs typeface="Arial" pitchFamily="34" charset="0"/>
              </a:rPr>
              <a:t>lo que la hace más peligrosa es </a:t>
            </a:r>
            <a:r>
              <a:rPr lang="es-ES" sz="2000" dirty="0" smtClean="0">
                <a:latin typeface="Arial" pitchFamily="34" charset="0"/>
                <a:cs typeface="Arial" pitchFamily="34" charset="0"/>
              </a:rPr>
              <a:t>que la </a:t>
            </a:r>
            <a:r>
              <a:rPr lang="es-ES" sz="2000" dirty="0">
                <a:latin typeface="Arial" pitchFamily="34" charset="0"/>
                <a:cs typeface="Arial" pitchFamily="34" charset="0"/>
              </a:rPr>
              <a:t>seguridad en su uso recae sobre la responsabilidad de las personas. Decisiones irresponsables pueden provocar accidentes en las centrales nucleares pero, aún mucho peor, se puede utilizar con fines militares como se demuestra en la historia de la energía nuclear</a:t>
            </a:r>
            <a:endParaRPr lang="es-PE" sz="2000" dirty="0" smtClean="0">
              <a:latin typeface="Arial" pitchFamily="34" charset="0"/>
              <a:cs typeface="Arial" pitchFamily="34" charset="0"/>
            </a:endParaRPr>
          </a:p>
        </p:txBody>
      </p:sp>
    </p:spTree>
    <p:extLst>
      <p:ext uri="{BB962C8B-B14F-4D97-AF65-F5344CB8AC3E}">
        <p14:creationId xmlns:p14="http://schemas.microsoft.com/office/powerpoint/2010/main" val="11175827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620688"/>
            <a:ext cx="7024744" cy="1143000"/>
          </a:xfrm>
        </p:spPr>
        <p:txBody>
          <a:bodyPr>
            <a:normAutofit fontScale="90000"/>
          </a:bodyPr>
          <a:lstStyle/>
          <a:p>
            <a:r>
              <a:rPr lang="es-ES" dirty="0" smtClean="0">
                <a:latin typeface="Arial" pitchFamily="34" charset="0"/>
                <a:cs typeface="Arial" pitchFamily="34" charset="0"/>
              </a:rPr>
              <a:t>Principales centros nucleares en el mundo</a:t>
            </a:r>
            <a:endParaRPr lang="es-ES" dirty="0">
              <a:latin typeface="Arial" pitchFamily="34" charset="0"/>
              <a:cs typeface="Arial" pitchFamily="34" charset="0"/>
            </a:endParaRPr>
          </a:p>
        </p:txBody>
      </p:sp>
      <p:pic>
        <p:nvPicPr>
          <p:cNvPr id="3078" name="Picture 6" descr="File:Central nuclear de lemoni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916832"/>
            <a:ext cx="4716547" cy="353741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4 Tabla"/>
          <p:cNvGraphicFramePr>
            <a:graphicFrameLocks noGrp="1"/>
          </p:cNvGraphicFramePr>
          <p:nvPr>
            <p:extLst>
              <p:ext uri="{D42A27DB-BD31-4B8C-83A1-F6EECF244321}">
                <p14:modId xmlns:p14="http://schemas.microsoft.com/office/powerpoint/2010/main" val="996819177"/>
              </p:ext>
            </p:extLst>
          </p:nvPr>
        </p:nvGraphicFramePr>
        <p:xfrm>
          <a:off x="1547664" y="5877272"/>
          <a:ext cx="6096000" cy="370840"/>
        </p:xfrm>
        <a:graphic>
          <a:graphicData uri="http://schemas.openxmlformats.org/drawingml/2006/table">
            <a:tbl>
              <a:tblPr firstRow="1" bandRow="1">
                <a:tableStyleId>{5C22544A-7EE6-4342-B048-85BDC9FD1C3A}</a:tableStyleId>
              </a:tblPr>
              <a:tblGrid>
                <a:gridCol w="6096000"/>
              </a:tblGrid>
              <a:tr h="370840">
                <a:tc>
                  <a:txBody>
                    <a:bodyPr/>
                    <a:lstStyle/>
                    <a:p>
                      <a:pPr algn="ctr"/>
                      <a:r>
                        <a:rPr lang="es-ES" dirty="0" smtClean="0"/>
                        <a:t>Central nuclear de lemoniz</a:t>
                      </a:r>
                      <a:r>
                        <a:rPr lang="es-ES" baseline="0" dirty="0" smtClean="0"/>
                        <a:t> (ESPAÑA)</a:t>
                      </a:r>
                      <a:endParaRPr lang="es-ES" dirty="0"/>
                    </a:p>
                  </a:txBody>
                  <a:tcPr/>
                </a:tc>
              </a:tr>
            </a:tbl>
          </a:graphicData>
        </a:graphic>
      </p:graphicFrame>
    </p:spTree>
    <p:extLst>
      <p:ext uri="{BB962C8B-B14F-4D97-AF65-F5344CB8AC3E}">
        <p14:creationId xmlns:p14="http://schemas.microsoft.com/office/powerpoint/2010/main" val="4213776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Susquehanna steam electric st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692696"/>
            <a:ext cx="5099323" cy="450602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3 Tabla"/>
          <p:cNvGraphicFramePr>
            <a:graphicFrameLocks noGrp="1"/>
          </p:cNvGraphicFramePr>
          <p:nvPr>
            <p:extLst>
              <p:ext uri="{D42A27DB-BD31-4B8C-83A1-F6EECF244321}">
                <p14:modId xmlns:p14="http://schemas.microsoft.com/office/powerpoint/2010/main" val="2357100577"/>
              </p:ext>
            </p:extLst>
          </p:nvPr>
        </p:nvGraphicFramePr>
        <p:xfrm>
          <a:off x="1409365" y="5661248"/>
          <a:ext cx="6096000" cy="370840"/>
        </p:xfrm>
        <a:graphic>
          <a:graphicData uri="http://schemas.openxmlformats.org/drawingml/2006/table">
            <a:tbl>
              <a:tblPr firstRow="1" bandRow="1">
                <a:tableStyleId>{5C22544A-7EE6-4342-B048-85BDC9FD1C3A}</a:tableStyleId>
              </a:tblPr>
              <a:tblGrid>
                <a:gridCol w="6096000"/>
              </a:tblGrid>
              <a:tr h="370840">
                <a:tc>
                  <a:txBody>
                    <a:bodyPr/>
                    <a:lstStyle/>
                    <a:p>
                      <a:pPr algn="ctr"/>
                      <a:r>
                        <a:rPr lang="es-ES" i="0" dirty="0" smtClean="0"/>
                        <a:t>Planta de energía nuclear de Susquehanna</a:t>
                      </a:r>
                    </a:p>
                  </a:txBody>
                  <a:tcPr/>
                </a:tc>
              </a:tr>
            </a:tbl>
          </a:graphicData>
        </a:graphic>
      </p:graphicFrame>
    </p:spTree>
    <p:extLst>
      <p:ext uri="{BB962C8B-B14F-4D97-AF65-F5344CB8AC3E}">
        <p14:creationId xmlns:p14="http://schemas.microsoft.com/office/powerpoint/2010/main" val="1624140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Ikata Nuclear Powerpla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7" y="1124744"/>
            <a:ext cx="6528725" cy="367240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3 Tabla"/>
          <p:cNvGraphicFramePr>
            <a:graphicFrameLocks noGrp="1"/>
          </p:cNvGraphicFramePr>
          <p:nvPr>
            <p:extLst>
              <p:ext uri="{D42A27DB-BD31-4B8C-83A1-F6EECF244321}">
                <p14:modId xmlns:p14="http://schemas.microsoft.com/office/powerpoint/2010/main" val="3211065418"/>
              </p:ext>
            </p:extLst>
          </p:nvPr>
        </p:nvGraphicFramePr>
        <p:xfrm>
          <a:off x="1331640" y="5589240"/>
          <a:ext cx="6096000" cy="640080"/>
        </p:xfrm>
        <a:graphic>
          <a:graphicData uri="http://schemas.openxmlformats.org/drawingml/2006/table">
            <a:tbl>
              <a:tblPr firstRow="1" bandRow="1">
                <a:tableStyleId>{5C22544A-7EE6-4342-B048-85BDC9FD1C3A}</a:tableStyleId>
              </a:tblPr>
              <a:tblGrid>
                <a:gridCol w="6096000"/>
              </a:tblGrid>
              <a:tr h="370840">
                <a:tc>
                  <a:txBody>
                    <a:bodyPr/>
                    <a:lstStyle/>
                    <a:p>
                      <a:pPr algn="ctr"/>
                      <a:r>
                        <a:rPr lang="es-ES" dirty="0" smtClean="0"/>
                        <a:t>Central nuclear de Itaka</a:t>
                      </a:r>
                    </a:p>
                    <a:p>
                      <a:pPr algn="ctr"/>
                      <a:r>
                        <a:rPr lang="es-ES" dirty="0" smtClean="0"/>
                        <a:t>(Tiene</a:t>
                      </a:r>
                      <a:r>
                        <a:rPr lang="es-ES" baseline="0" dirty="0" smtClean="0"/>
                        <a:t> 2 torre de enfriamiento a presión)</a:t>
                      </a:r>
                      <a:endParaRPr lang="es-ES" dirty="0"/>
                    </a:p>
                  </a:txBody>
                  <a:tcPr/>
                </a:tc>
              </a:tr>
            </a:tbl>
          </a:graphicData>
        </a:graphic>
      </p:graphicFrame>
    </p:spTree>
    <p:extLst>
      <p:ext uri="{BB962C8B-B14F-4D97-AF65-F5344CB8AC3E}">
        <p14:creationId xmlns:p14="http://schemas.microsoft.com/office/powerpoint/2010/main" val="2235494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3337440"/>
          </a:xfrm>
        </p:spPr>
        <p:txBody>
          <a:bodyPr>
            <a:normAutofit/>
          </a:bodyPr>
          <a:lstStyle/>
          <a:p>
            <a:pPr algn="ctr"/>
            <a:r>
              <a:rPr lang="es-ES" sz="11500" b="1" u="sng" dirty="0" smtClean="0">
                <a:latin typeface="Arial" pitchFamily="34" charset="0"/>
                <a:cs typeface="Arial" pitchFamily="34" charset="0"/>
              </a:rPr>
              <a:t>Gracias </a:t>
            </a:r>
            <a:endParaRPr lang="es-ES" sz="11500" b="1" u="sng" dirty="0">
              <a:latin typeface="Arial" pitchFamily="34" charset="0"/>
              <a:cs typeface="Arial" pitchFamily="34" charset="0"/>
            </a:endParaRPr>
          </a:p>
        </p:txBody>
      </p:sp>
    </p:spTree>
    <p:extLst>
      <p:ext uri="{BB962C8B-B14F-4D97-AF65-F5344CB8AC3E}">
        <p14:creationId xmlns:p14="http://schemas.microsoft.com/office/powerpoint/2010/main" val="12187072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760</TotalTime>
  <Words>987</Words>
  <Application>Microsoft Office PowerPoint</Application>
  <PresentationFormat>Presentación en pantalla (4:3)</PresentationFormat>
  <Paragraphs>62</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Austin</vt:lpstr>
      <vt:lpstr>       ENERGÍA NUCLEAR </vt:lpstr>
      <vt:lpstr>ÍNDICE:</vt:lpstr>
      <vt:lpstr>Introducción</vt:lpstr>
      <vt:lpstr> Energía nuclear</vt:lpstr>
      <vt:lpstr>Central nuclear.</vt:lpstr>
      <vt:lpstr>Presentación de PowerPoint</vt:lpstr>
      <vt:lpstr>Componentes esenciales para el reactor nuclear</vt:lpstr>
      <vt:lpstr>Presentación de PowerPoint</vt:lpstr>
      <vt:lpstr>Combustible : Uranio-235</vt:lpstr>
      <vt:lpstr>Presentación de PowerPoint</vt:lpstr>
      <vt:lpstr>Ciclo del uranio</vt:lpstr>
      <vt:lpstr>Fisión Nuclear:</vt:lpstr>
      <vt:lpstr>Fusión Nuclear</vt:lpstr>
      <vt:lpstr>Reactor a Fisión Nuclear</vt:lpstr>
      <vt:lpstr>Obtención de energía eléctrica por la fisión nuclear </vt:lpstr>
      <vt:lpstr>Beneficio y desventaja  de la energía nuclear</vt:lpstr>
      <vt:lpstr>Principales centros nucleares en el mundo</vt:lpstr>
      <vt:lpstr>Presentación de PowerPoint</vt:lpstr>
      <vt:lpstr>Presentación de PowerPoint</vt:lpstr>
      <vt:lpstr>Gracias </vt:lpstr>
    </vt:vector>
  </TitlesOfParts>
  <Company>Luffi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ENERGÍA NUCLEAR</dc:title>
  <dc:creator>Luffi</dc:creator>
  <cp:lastModifiedBy>pc</cp:lastModifiedBy>
  <cp:revision>23</cp:revision>
  <dcterms:created xsi:type="dcterms:W3CDTF">2013-10-02T03:05:04Z</dcterms:created>
  <dcterms:modified xsi:type="dcterms:W3CDTF">2013-10-03T18:22:08Z</dcterms:modified>
</cp:coreProperties>
</file>